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98" r:id="rId5"/>
    <p:sldId id="265" r:id="rId6"/>
    <p:sldId id="334" r:id="rId7"/>
    <p:sldId id="333" r:id="rId8"/>
    <p:sldId id="309" r:id="rId9"/>
    <p:sldId id="327" r:id="rId10"/>
    <p:sldId id="329" r:id="rId11"/>
    <p:sldId id="328" r:id="rId12"/>
    <p:sldId id="330" r:id="rId13"/>
    <p:sldId id="312" r:id="rId14"/>
    <p:sldId id="313" r:id="rId15"/>
    <p:sldId id="314" r:id="rId16"/>
    <p:sldId id="315" r:id="rId17"/>
    <p:sldId id="316" r:id="rId18"/>
    <p:sldId id="318" r:id="rId19"/>
    <p:sldId id="320" r:id="rId20"/>
    <p:sldId id="322" r:id="rId21"/>
    <p:sldId id="335" r:id="rId22"/>
    <p:sldId id="331" r:id="rId23"/>
    <p:sldId id="319" r:id="rId24"/>
    <p:sldId id="325" r:id="rId25"/>
    <p:sldId id="324" r:id="rId26"/>
    <p:sldId id="332" r:id="rId27"/>
    <p:sldId id="28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Serif" charset="0"/>
        <a:cs typeface="Serif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Serif" charset="0"/>
        <a:cs typeface="Serif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Serif" charset="0"/>
        <a:cs typeface="Serif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Serif" charset="0"/>
        <a:cs typeface="Serif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Serif" charset="0"/>
        <a:cs typeface="Serif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Serif" charset="0"/>
        <a:cs typeface="Serif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Serif" charset="0"/>
        <a:cs typeface="Serif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Serif" charset="0"/>
        <a:cs typeface="Serif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Serif" charset="0"/>
        <a:cs typeface="Serif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ber-Ennser, Isabella" initials="BEI" lastIdx="1" clrIdx="0">
    <p:extLst>
      <p:ext uri="{19B8F6BF-5375-455C-9EA6-DF929625EA0E}">
        <p15:presenceInfo xmlns:p15="http://schemas.microsoft.com/office/powerpoint/2012/main" userId="S::Isabella.Buber-Ennser@oeaw.ac.at::646a9b66-f10f-4769-9f71-b36022564b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  <a:srgbClr val="00887E"/>
    <a:srgbClr val="347B80"/>
    <a:srgbClr val="2E6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6" autoAdjust="0"/>
    <p:restoredTop sz="83353" autoAdjust="0"/>
  </p:normalViewPr>
  <p:slideViewPr>
    <p:cSldViewPr>
      <p:cViewPr varScale="1">
        <p:scale>
          <a:sx n="95" d="100"/>
          <a:sy n="95" d="100"/>
        </p:scale>
        <p:origin x="1629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84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9T10:50:57.601" idx="1">
    <p:pos x="10" y="10"/>
    <p:text>Fußzeile unten mit Title und Datum: Würde ich weglassen und nur in der 1. Folie aufnehmen.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0F1C2-056B-431A-B97A-79822FF61EC3}" type="datetimeFigureOut">
              <a:rPr lang="de-AT" smtClean="0"/>
              <a:t>20.02.2024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8790F-4367-4CF6-9DAE-0CFE42947B6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732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8790F-4367-4CF6-9DAE-0CFE42947B64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629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8790F-4367-4CF6-9DAE-0CFE42947B6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347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8790F-4367-4CF6-9DAE-0CFE42947B64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834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8790F-4367-4CF6-9DAE-0CFE42947B64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641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ÖGS, 3. Juli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267-3356-435E-8168-E7F4570A35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ÖGS, 3. Juli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9C3F6-68B1-423B-BF2C-09525D3855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ÖGS, 3. Juli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315C-B84D-4B85-B568-AB0A73BE5E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ÖGS, 3. Juli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0148-F497-4C8E-9662-A4A89CBB17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ÖGS, 3. Juli 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BB37-3793-43E4-9464-9A2358DD1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0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ÖGS, 3. Juli 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BB37-3793-43E4-9464-9A2358DD1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8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ÖGS, 3. Juli 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BB37-3793-43E4-9464-9A2358DD1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946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ÖGS, 3. Juli 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BB37-3793-43E4-9464-9A2358DD1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6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ÖGS, 3. Juli 2023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BB37-3793-43E4-9464-9A2358DD1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013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ÖGS, 3. Juli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BB37-3793-43E4-9464-9A2358DD1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698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ÖGS, 3. Juli 2023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BB37-3793-43E4-9464-9A2358DD1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4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ÖGS, 3. Juli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14E2-A8B4-481C-80C0-93200B1436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ÖGS, 3. Juli 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BB37-3793-43E4-9464-9A2358DD1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902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ÖGS, 3. Juli 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BB37-3793-43E4-9464-9A2358DD1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41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ÖGS, 3. Juli 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BB37-3793-43E4-9464-9A2358DD1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982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ÖGS, 3. Juli 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BB37-3793-43E4-9464-9A2358DD1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7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ÖGS, 3. Juli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4B163-238C-4EBE-BA1C-3B3791BA7E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ÖGS, 3. Juli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6DE29-CE09-4E7B-8F71-F4C92FB6A75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ÖGS, 3. Juli 2023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0287-EEC8-4EC8-B5A8-BE70C1CE82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ÖGS, 3. Juli 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EC01B-8F37-43CC-9F38-78546BCB57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gradFill flip="none" rotWithShape="1">
          <a:gsLst>
            <a:gs pos="36000">
              <a:schemeClr val="bg1"/>
            </a:gs>
            <a:gs pos="0">
              <a:srgbClr val="00887E"/>
            </a:gs>
            <a:gs pos="12000">
              <a:schemeClr val="accent5">
                <a:lumMod val="97000"/>
                <a:lumOff val="3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552" y="6453335"/>
            <a:ext cx="2051248" cy="268139"/>
          </a:xfrm>
          <a:ln/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1840" y="6453334"/>
            <a:ext cx="2900398" cy="285093"/>
          </a:xfrm>
          <a:ln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ÖGS, 3. Juli 2023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73278" y="6453333"/>
            <a:ext cx="2113522" cy="268141"/>
          </a:xfrm>
          <a:ln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F5E0D5-D206-4702-A160-83F20631E69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5924734" cy="347638"/>
          </a:xfrm>
        </p:spPr>
        <p:txBody>
          <a:bodyPr/>
          <a:lstStyle>
            <a:lvl1pPr algn="l">
              <a:defRPr sz="2800" b="1" u="sng">
                <a:solidFill>
                  <a:srgbClr val="00887E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pic>
        <p:nvPicPr>
          <p:cNvPr id="6" name="Grafik 3" descr="ggp_banner"/>
          <p:cNvPicPr>
            <a:picLocks noChangeAspect="1" noChangeArrowheads="1"/>
          </p:cNvPicPr>
          <p:nvPr userDrawn="1"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6084168" y="7571"/>
            <a:ext cx="3059832" cy="54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ÖGS, 3. Juli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B7B51-AE4E-48FB-AB24-677C9BE1CDE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ÖGS, 3. Juli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0AD43-19A4-437B-A347-97E4D71F20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ÖGS, 3. Juli 2023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AB7B51-AE4E-48FB-AB24-677C9BE1CD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Serif" charset="0"/>
          <a:cs typeface="Serif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Serif" charset="0"/>
          <a:cs typeface="Serif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Serif" charset="0"/>
          <a:cs typeface="Serif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Serif" charset="0"/>
          <a:cs typeface="Serif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Serif" charset="0"/>
          <a:cs typeface="Serif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Serif" charset="0"/>
          <a:cs typeface="Serif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Serif" charset="0"/>
          <a:cs typeface="Serif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Serif" charset="0"/>
          <a:cs typeface="Serif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ÖGS, 3. Juli 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9BB37-3793-43E4-9464-9A2358DD1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gp-austria.a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143" y="218542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00887E"/>
                </a:solidFill>
              </a:rPr>
              <a:t>GGP-Austria</a:t>
            </a:r>
            <a:endParaRPr lang="en-US" sz="6000" b="1" dirty="0">
              <a:solidFill>
                <a:srgbClr val="00887E"/>
              </a:solidFill>
            </a:endParaRPr>
          </a:p>
        </p:txBody>
      </p:sp>
      <p:pic>
        <p:nvPicPr>
          <p:cNvPr id="2052" name="Grafik 3" descr="ggp_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43" y="332656"/>
            <a:ext cx="76009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3779912" y="5283341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solidFill>
                  <a:srgbClr val="00589A"/>
                </a:solidFill>
              </a:rPr>
              <a:t>Norbert Neuwirth and Isabella Buber-Ennser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11937" y="4179899"/>
            <a:ext cx="4746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</a:rPr>
              <a:t>…f</a:t>
            </a:r>
            <a:r>
              <a:rPr lang="en-US" sz="2400" b="1" dirty="0">
                <a:solidFill>
                  <a:srgbClr val="C00000"/>
                </a:solidFill>
              </a:rPr>
              <a:t>rom the start to an open end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342352"/>
          </a:xfrm>
        </p:spPr>
        <p:txBody>
          <a:bodyPr/>
          <a:lstStyle/>
          <a:p>
            <a:pPr>
              <a:defRPr/>
            </a:pPr>
            <a:r>
              <a:rPr lang="en-US" dirty="0"/>
              <a:t>February 22, 2024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22267-3356-435E-8168-E7F4570A35E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0396A4-EAEF-4D9E-94AC-9D404EEF0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69" y="5117552"/>
            <a:ext cx="3004473" cy="147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329796"/>
            <a:ext cx="8678242" cy="99417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Intra-family transfers –</a:t>
            </a:r>
            <a:br>
              <a:rPr lang="en-US" b="1" i="1" dirty="0">
                <a:solidFill>
                  <a:srgbClr val="00887E"/>
                </a:solidFill>
                <a:latin typeface="+mn-lt"/>
              </a:rPr>
            </a:br>
            <a:r>
              <a:rPr lang="en-US" b="1" i="1" dirty="0">
                <a:solidFill>
                  <a:srgbClr val="00887E"/>
                </a:solidFill>
                <a:latin typeface="+mn-lt"/>
              </a:rPr>
              <a:t>about receiving and giving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91EC66-94FC-412E-8A06-683E2E3B0906}"/>
              </a:ext>
            </a:extLst>
          </p:cNvPr>
          <p:cNvSpPr txBox="1"/>
          <p:nvPr/>
        </p:nvSpPr>
        <p:spPr>
          <a:xfrm>
            <a:off x="179512" y="6418531"/>
            <a:ext cx="3890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i="1" dirty="0"/>
              <a:t>Source: Wernhart (2023; [50])</a:t>
            </a:r>
            <a:endParaRPr lang="en-US" sz="1500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428BB4-2A07-425E-B7AA-7578BB632457}"/>
              </a:ext>
            </a:extLst>
          </p:cNvPr>
          <p:cNvSpPr txBox="1"/>
          <p:nvPr/>
        </p:nvSpPr>
        <p:spPr>
          <a:xfrm>
            <a:off x="179512" y="58772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Groups of people involved in transfers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640960" cy="45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329796"/>
            <a:ext cx="8678242" cy="99417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The impact of crises:</a:t>
            </a:r>
            <a:br>
              <a:rPr lang="en-US" b="1" i="1" dirty="0">
                <a:solidFill>
                  <a:srgbClr val="00887E"/>
                </a:solidFill>
                <a:latin typeface="+mn-lt"/>
              </a:rPr>
            </a:br>
            <a:r>
              <a:rPr lang="en-US" b="1" i="1" dirty="0">
                <a:solidFill>
                  <a:srgbClr val="00887E"/>
                </a:solidFill>
                <a:latin typeface="+mn-lt"/>
              </a:rPr>
              <a:t>what do families expect?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B39CA1-D5FA-41A1-81C3-B942555812AD}"/>
              </a:ext>
            </a:extLst>
          </p:cNvPr>
          <p:cNvSpPr txBox="1"/>
          <p:nvPr/>
        </p:nvSpPr>
        <p:spPr>
          <a:xfrm>
            <a:off x="4572000" y="5203965"/>
            <a:ext cx="422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Childless in general more optimistic. Less differences on the side of the pessimists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91EC66-94FC-412E-8A06-683E2E3B0906}"/>
              </a:ext>
            </a:extLst>
          </p:cNvPr>
          <p:cNvSpPr txBox="1"/>
          <p:nvPr/>
        </p:nvSpPr>
        <p:spPr>
          <a:xfrm>
            <a:off x="179512" y="6418531"/>
            <a:ext cx="3890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i="1" dirty="0"/>
              <a:t>Source: Neuwirth (2023; [64])</a:t>
            </a:r>
            <a:endParaRPr lang="en-US" sz="1500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428BB4-2A07-425E-B7AA-7578BB632457}"/>
              </a:ext>
            </a:extLst>
          </p:cNvPr>
          <p:cNvSpPr txBox="1"/>
          <p:nvPr/>
        </p:nvSpPr>
        <p:spPr>
          <a:xfrm>
            <a:off x="179512" y="521820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Childless seem to be more optimistic regarding their household income development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84784"/>
            <a:ext cx="4392488" cy="355836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7" y="1484784"/>
            <a:ext cx="4405595" cy="35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5758" y="329796"/>
            <a:ext cx="8212484" cy="9941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Where do couples meet?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64883" y="1612000"/>
            <a:ext cx="3355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i="1" dirty="0" err="1"/>
              <a:t>Where</a:t>
            </a:r>
            <a:r>
              <a:rPr lang="de-AT" sz="2400" i="1" dirty="0"/>
              <a:t> </a:t>
            </a:r>
            <a:r>
              <a:rPr lang="de-AT" sz="2400" i="1" dirty="0" err="1"/>
              <a:t>partners</a:t>
            </a:r>
            <a:r>
              <a:rPr lang="de-AT" sz="2400" i="1" dirty="0"/>
              <a:t> </a:t>
            </a:r>
            <a:r>
              <a:rPr lang="de-AT" sz="2400" i="1" dirty="0" err="1"/>
              <a:t>first</a:t>
            </a:r>
            <a:r>
              <a:rPr lang="de-AT" sz="2400" i="1" dirty="0"/>
              <a:t> </a:t>
            </a:r>
            <a:r>
              <a:rPr lang="de-AT" sz="2400" i="1" dirty="0" err="1"/>
              <a:t>meet</a:t>
            </a:r>
            <a:r>
              <a:rPr lang="de-AT" sz="2400" i="1" dirty="0"/>
              <a:t> </a:t>
            </a:r>
            <a:r>
              <a:rPr lang="de-AT" sz="2400" i="1" dirty="0" err="1"/>
              <a:t>varies</a:t>
            </a:r>
            <a:r>
              <a:rPr lang="de-AT" sz="2400" i="1" dirty="0"/>
              <a:t> </a:t>
            </a:r>
            <a:r>
              <a:rPr lang="de-AT" sz="2400" i="1" dirty="0" err="1"/>
              <a:t>by</a:t>
            </a:r>
            <a:r>
              <a:rPr lang="de-AT" sz="2400" i="1" dirty="0"/>
              <a:t> </a:t>
            </a:r>
            <a:r>
              <a:rPr lang="de-AT" sz="2400" i="1" dirty="0" err="1"/>
              <a:t>educational</a:t>
            </a:r>
            <a:r>
              <a:rPr lang="de-AT" sz="2400" i="1" dirty="0"/>
              <a:t> </a:t>
            </a:r>
            <a:r>
              <a:rPr lang="de-AT" sz="2400" i="1" dirty="0" err="1"/>
              <a:t>level</a:t>
            </a:r>
            <a:r>
              <a:rPr lang="de-AT" sz="2400" i="1" dirty="0"/>
              <a:t> and </a:t>
            </a:r>
            <a:r>
              <a:rPr lang="de-AT" sz="2400" i="1" dirty="0" err="1"/>
              <a:t>birth</a:t>
            </a:r>
            <a:r>
              <a:rPr lang="de-AT" sz="2400" i="1" dirty="0"/>
              <a:t> </a:t>
            </a:r>
            <a:r>
              <a:rPr lang="de-AT" sz="2400" i="1" dirty="0" err="1"/>
              <a:t>cohort</a:t>
            </a:r>
            <a:endParaRPr lang="en-US" sz="2400" i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B39CA1-D5FA-41A1-81C3-B942555812AD}"/>
              </a:ext>
            </a:extLst>
          </p:cNvPr>
          <p:cNvSpPr txBox="1"/>
          <p:nvPr/>
        </p:nvSpPr>
        <p:spPr>
          <a:xfrm>
            <a:off x="539552" y="4773051"/>
            <a:ext cx="389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i="1" dirty="0"/>
              <a:t>Same-sex </a:t>
            </a:r>
            <a:r>
              <a:rPr lang="de-AT" sz="2400" i="1" dirty="0" err="1"/>
              <a:t>partners</a:t>
            </a:r>
            <a:r>
              <a:rPr lang="de-AT" sz="2400" i="1" dirty="0"/>
              <a:t> </a:t>
            </a:r>
            <a:r>
              <a:rPr lang="de-AT" sz="2400" i="1" dirty="0" err="1"/>
              <a:t>meet</a:t>
            </a:r>
            <a:r>
              <a:rPr lang="de-AT" sz="2400" i="1" dirty="0"/>
              <a:t> </a:t>
            </a:r>
            <a:r>
              <a:rPr lang="de-AT" sz="2400" i="1" dirty="0" err="1"/>
              <a:t>more</a:t>
            </a:r>
            <a:r>
              <a:rPr lang="de-AT" sz="2400" i="1" dirty="0"/>
              <a:t> </a:t>
            </a:r>
            <a:r>
              <a:rPr lang="de-AT" sz="2400" i="1" dirty="0" err="1"/>
              <a:t>often</a:t>
            </a:r>
            <a:r>
              <a:rPr lang="de-AT" sz="2400" i="1" dirty="0"/>
              <a:t> online and </a:t>
            </a:r>
            <a:r>
              <a:rPr lang="de-AT" sz="2400" i="1" dirty="0" err="1"/>
              <a:t>less</a:t>
            </a:r>
            <a:r>
              <a:rPr lang="de-AT" sz="2400" i="1" dirty="0"/>
              <a:t> </a:t>
            </a:r>
            <a:r>
              <a:rPr lang="de-AT" sz="2400" i="1" dirty="0" err="1"/>
              <a:t>often</a:t>
            </a:r>
            <a:r>
              <a:rPr lang="de-AT" sz="2400" i="1" dirty="0"/>
              <a:t> in </a:t>
            </a:r>
            <a:r>
              <a:rPr lang="de-AT" sz="2400" i="1" dirty="0" err="1"/>
              <a:t>public</a:t>
            </a:r>
            <a:r>
              <a:rPr lang="de-AT" sz="2400" i="1" dirty="0"/>
              <a:t> </a:t>
            </a:r>
            <a:r>
              <a:rPr lang="de-AT" sz="2400" i="1" dirty="0" err="1"/>
              <a:t>places</a:t>
            </a:r>
            <a:endParaRPr lang="en-US" sz="2400" i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91EC66-94FC-412E-8A06-683E2E3B0906}"/>
              </a:ext>
            </a:extLst>
          </p:cNvPr>
          <p:cNvSpPr txBox="1"/>
          <p:nvPr/>
        </p:nvSpPr>
        <p:spPr>
          <a:xfrm>
            <a:off x="179512" y="6418531"/>
            <a:ext cx="3890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i="1" dirty="0"/>
              <a:t>Source: Compans &amp; Beaujouan (2023; [4])</a:t>
            </a:r>
            <a:endParaRPr lang="en-US" sz="1500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5"/>
            <a:ext cx="4801290" cy="320315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358837"/>
            <a:ext cx="4464801" cy="20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5758" y="329796"/>
            <a:ext cx="8212484" cy="9941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Who do minors live with?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B39CA1-D5FA-41A1-81C3-B942555812AD}"/>
              </a:ext>
            </a:extLst>
          </p:cNvPr>
          <p:cNvSpPr txBox="1"/>
          <p:nvPr/>
        </p:nvSpPr>
        <p:spPr>
          <a:xfrm>
            <a:off x="6372200" y="2035962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i="1" dirty="0" err="1"/>
              <a:t>Cohabitation</a:t>
            </a:r>
            <a:r>
              <a:rPr lang="de-AT" sz="2400" i="1" dirty="0"/>
              <a:t> </a:t>
            </a:r>
            <a:r>
              <a:rPr lang="de-AT" sz="2400" i="1" dirty="0" err="1"/>
              <a:t>with</a:t>
            </a:r>
            <a:r>
              <a:rPr lang="de-AT" sz="2400" i="1" dirty="0"/>
              <a:t> minor </a:t>
            </a:r>
            <a:r>
              <a:rPr lang="de-AT" sz="2400" i="1" dirty="0" err="1"/>
              <a:t>children</a:t>
            </a:r>
            <a:r>
              <a:rPr lang="de-AT" sz="2400" i="1" dirty="0"/>
              <a:t> </a:t>
            </a:r>
            <a:r>
              <a:rPr lang="de-AT" sz="2400" i="1" dirty="0" err="1"/>
              <a:t>depends</a:t>
            </a:r>
            <a:r>
              <a:rPr lang="de-AT" sz="2400" i="1" dirty="0"/>
              <a:t> on </a:t>
            </a:r>
            <a:r>
              <a:rPr lang="de-AT" sz="2400" i="1" dirty="0" err="1"/>
              <a:t>fathers</a:t>
            </a:r>
            <a:r>
              <a:rPr lang="de-AT" sz="2400" i="1" dirty="0"/>
              <a:t>‘ </a:t>
            </a:r>
            <a:r>
              <a:rPr lang="de-AT" sz="2400" i="1" dirty="0" err="1"/>
              <a:t>partnership</a:t>
            </a:r>
            <a:r>
              <a:rPr lang="de-AT" sz="2400" i="1" dirty="0"/>
              <a:t> </a:t>
            </a:r>
            <a:r>
              <a:rPr lang="de-AT" sz="2400" i="1" dirty="0" err="1"/>
              <a:t>context</a:t>
            </a:r>
            <a:endParaRPr lang="en-US" sz="2400" i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91EC66-94FC-412E-8A06-683E2E3B0906}"/>
              </a:ext>
            </a:extLst>
          </p:cNvPr>
          <p:cNvSpPr txBox="1"/>
          <p:nvPr/>
        </p:nvSpPr>
        <p:spPr>
          <a:xfrm>
            <a:off x="179512" y="6418531"/>
            <a:ext cx="3890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i="1" dirty="0"/>
              <a:t>Source: Buber-Ennser &amp; Herbst (2023; [15])</a:t>
            </a:r>
            <a:endParaRPr lang="en-US" sz="1500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602788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5758" y="329796"/>
            <a:ext cx="8212484" cy="99417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Childlessness: voluntary or unvoluntary?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B39CA1-D5FA-41A1-81C3-B942555812AD}"/>
              </a:ext>
            </a:extLst>
          </p:cNvPr>
          <p:cNvSpPr txBox="1"/>
          <p:nvPr/>
        </p:nvSpPr>
        <p:spPr>
          <a:xfrm>
            <a:off x="5555595" y="1556792"/>
            <a:ext cx="3248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i="1" dirty="0"/>
              <a:t>Age and </a:t>
            </a:r>
            <a:r>
              <a:rPr lang="de-AT" sz="2400" i="1" dirty="0" err="1"/>
              <a:t>gender</a:t>
            </a:r>
            <a:r>
              <a:rPr lang="de-AT" sz="2400" i="1" dirty="0"/>
              <a:t> </a:t>
            </a:r>
            <a:r>
              <a:rPr lang="de-AT" sz="2400" i="1" dirty="0" err="1"/>
              <a:t>differences</a:t>
            </a:r>
            <a:r>
              <a:rPr lang="de-AT" sz="2400" i="1" dirty="0"/>
              <a:t>: </a:t>
            </a:r>
            <a:r>
              <a:rPr lang="de-AT" sz="2400" i="1" dirty="0" err="1"/>
              <a:t>Childlessness</a:t>
            </a:r>
            <a:r>
              <a:rPr lang="de-AT" sz="2400" i="1" dirty="0"/>
              <a:t> </a:t>
            </a:r>
            <a:r>
              <a:rPr lang="de-AT" sz="2400" i="1" dirty="0" err="1"/>
              <a:t>intentions</a:t>
            </a:r>
            <a:r>
              <a:rPr lang="de-AT" sz="2400" i="1" dirty="0"/>
              <a:t> and </a:t>
            </a:r>
            <a:r>
              <a:rPr lang="de-AT" sz="2400" i="1" dirty="0" err="1"/>
              <a:t>uncertainty</a:t>
            </a:r>
            <a:r>
              <a:rPr lang="de-AT" sz="2400" i="1" dirty="0"/>
              <a:t> </a:t>
            </a:r>
            <a:r>
              <a:rPr lang="de-AT" sz="2400" i="1" dirty="0" err="1"/>
              <a:t>more</a:t>
            </a:r>
            <a:r>
              <a:rPr lang="de-AT" sz="2400" i="1" dirty="0"/>
              <a:t> frequent </a:t>
            </a:r>
            <a:r>
              <a:rPr lang="de-AT" sz="2400" i="1" dirty="0" err="1"/>
              <a:t>among</a:t>
            </a:r>
            <a:r>
              <a:rPr lang="de-AT" sz="2400" i="1" dirty="0"/>
              <a:t> </a:t>
            </a:r>
            <a:r>
              <a:rPr lang="de-AT" sz="2400" i="1" dirty="0" err="1"/>
              <a:t>men</a:t>
            </a:r>
            <a:endParaRPr lang="en-US" sz="2400" i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91EC66-94FC-412E-8A06-683E2E3B0906}"/>
              </a:ext>
            </a:extLst>
          </p:cNvPr>
          <p:cNvSpPr txBox="1"/>
          <p:nvPr/>
        </p:nvSpPr>
        <p:spPr>
          <a:xfrm>
            <a:off x="179512" y="6418531"/>
            <a:ext cx="3890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i="1" dirty="0"/>
              <a:t>Source: Sobotka &amp; Zeman (2023; [27])</a:t>
            </a:r>
            <a:endParaRPr lang="en-US" sz="1500" i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A9E5B0-2C9E-4E34-8BD7-DC54F8406650}"/>
              </a:ext>
            </a:extLst>
          </p:cNvPr>
          <p:cNvSpPr txBox="1"/>
          <p:nvPr/>
        </p:nvSpPr>
        <p:spPr>
          <a:xfrm>
            <a:off x="755577" y="5013176"/>
            <a:ext cx="3528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i="1" dirty="0"/>
              <a:t>Intention </a:t>
            </a:r>
            <a:r>
              <a:rPr lang="de-AT" sz="2400" i="1" dirty="0" err="1"/>
              <a:t>to</a:t>
            </a:r>
            <a:r>
              <a:rPr lang="de-AT" sz="2400" i="1" dirty="0"/>
              <a:t> </a:t>
            </a:r>
            <a:r>
              <a:rPr lang="de-AT" sz="2400" i="1" dirty="0" err="1"/>
              <a:t>remain</a:t>
            </a:r>
            <a:r>
              <a:rPr lang="de-AT" sz="2400" i="1" dirty="0"/>
              <a:t> </a:t>
            </a:r>
            <a:r>
              <a:rPr lang="de-AT" sz="2400" i="1" dirty="0" err="1"/>
              <a:t>childless</a:t>
            </a:r>
            <a:r>
              <a:rPr lang="de-AT" sz="2400" i="1" dirty="0"/>
              <a:t> </a:t>
            </a:r>
            <a:r>
              <a:rPr lang="de-AT" sz="2400" i="1" dirty="0" err="1"/>
              <a:t>has</a:t>
            </a:r>
            <a:r>
              <a:rPr lang="de-AT" sz="2400" i="1" dirty="0"/>
              <a:t> </a:t>
            </a:r>
            <a:r>
              <a:rPr lang="de-AT" sz="2400" i="1" dirty="0" err="1"/>
              <a:t>increased</a:t>
            </a:r>
            <a:r>
              <a:rPr lang="de-AT" sz="2400" i="1" dirty="0"/>
              <a:t> </a:t>
            </a:r>
            <a:r>
              <a:rPr lang="de-AT" sz="2400" i="1" dirty="0" err="1"/>
              <a:t>over</a:t>
            </a:r>
            <a:r>
              <a:rPr lang="de-AT" sz="2400" i="1" dirty="0"/>
              <a:t> </a:t>
            </a:r>
            <a:r>
              <a:rPr lang="de-AT" sz="2400" i="1" dirty="0" err="1"/>
              <a:t>the</a:t>
            </a:r>
            <a:r>
              <a:rPr lang="de-AT" sz="2400" i="1" dirty="0"/>
              <a:t> last </a:t>
            </a:r>
            <a:r>
              <a:rPr lang="de-AT" sz="2400" i="1" dirty="0" err="1"/>
              <a:t>decade</a:t>
            </a:r>
            <a:endParaRPr lang="en-US" sz="2400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58" y="1628800"/>
            <a:ext cx="4970338" cy="28644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2" y="3866790"/>
            <a:ext cx="3311464" cy="25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329796"/>
            <a:ext cx="8678242" cy="99417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Uncertainties in fertility intentions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B39CA1-D5FA-41A1-81C3-B942555812AD}"/>
              </a:ext>
            </a:extLst>
          </p:cNvPr>
          <p:cNvSpPr txBox="1"/>
          <p:nvPr/>
        </p:nvSpPr>
        <p:spPr>
          <a:xfrm>
            <a:off x="4572000" y="1196752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i="1" dirty="0"/>
              <a:t>2008/09 and 2012/13: Dynamics in </a:t>
            </a:r>
            <a:r>
              <a:rPr lang="de-AT" sz="2400" i="1" dirty="0" err="1"/>
              <a:t>short</a:t>
            </a:r>
            <a:r>
              <a:rPr lang="de-AT" sz="2400" i="1" dirty="0"/>
              <a:t>-term </a:t>
            </a:r>
            <a:r>
              <a:rPr lang="de-AT" sz="2400" i="1" dirty="0" err="1"/>
              <a:t>intentions</a:t>
            </a:r>
            <a:r>
              <a:rPr lang="de-AT" sz="2400" i="1" dirty="0"/>
              <a:t>, </a:t>
            </a:r>
            <a:r>
              <a:rPr lang="de-AT" sz="2400" i="1" dirty="0" err="1"/>
              <a:t>especially</a:t>
            </a:r>
            <a:r>
              <a:rPr lang="de-AT" sz="2400" i="1" dirty="0"/>
              <a:t> </a:t>
            </a:r>
            <a:r>
              <a:rPr lang="de-AT" sz="2400" i="1" dirty="0" err="1"/>
              <a:t>among</a:t>
            </a:r>
            <a:r>
              <a:rPr lang="de-AT" sz="2400" i="1" dirty="0"/>
              <a:t> </a:t>
            </a:r>
            <a:r>
              <a:rPr lang="de-AT" sz="2400" i="1" dirty="0" err="1"/>
              <a:t>childless</a:t>
            </a:r>
            <a:endParaRPr lang="en-US" sz="2400" i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91EC66-94FC-412E-8A06-683E2E3B0906}"/>
              </a:ext>
            </a:extLst>
          </p:cNvPr>
          <p:cNvSpPr txBox="1"/>
          <p:nvPr/>
        </p:nvSpPr>
        <p:spPr>
          <a:xfrm>
            <a:off x="179512" y="6418531"/>
            <a:ext cx="3890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i="1" dirty="0"/>
              <a:t>Source: Buber-Ennser (2023; [26])</a:t>
            </a:r>
            <a:endParaRPr lang="en-US" sz="1500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428BB4-2A07-425E-B7AA-7578BB632457}"/>
              </a:ext>
            </a:extLst>
          </p:cNvPr>
          <p:cNvSpPr txBox="1"/>
          <p:nvPr/>
        </p:nvSpPr>
        <p:spPr>
          <a:xfrm>
            <a:off x="179512" y="4524190"/>
            <a:ext cx="361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i="1" dirty="0"/>
              <a:t>2022/23: </a:t>
            </a:r>
            <a:r>
              <a:rPr lang="de-AT" sz="2400" i="1" dirty="0" err="1"/>
              <a:t>Roughly</a:t>
            </a:r>
            <a:r>
              <a:rPr lang="de-AT" sz="2400" i="1" dirty="0"/>
              <a:t> </a:t>
            </a:r>
            <a:r>
              <a:rPr lang="de-AT" sz="2400" i="1" dirty="0" err="1"/>
              <a:t>one</a:t>
            </a:r>
            <a:r>
              <a:rPr lang="de-AT" sz="2400" i="1" dirty="0"/>
              <a:t> in </a:t>
            </a:r>
            <a:r>
              <a:rPr lang="de-AT" sz="2400" i="1" dirty="0" err="1"/>
              <a:t>two</a:t>
            </a:r>
            <a:r>
              <a:rPr lang="de-AT" sz="2400" i="1" dirty="0"/>
              <a:t> </a:t>
            </a:r>
            <a:r>
              <a:rPr lang="de-AT" sz="2400" i="1" dirty="0" err="1"/>
              <a:t>is</a:t>
            </a:r>
            <a:r>
              <a:rPr lang="de-AT" sz="2400" i="1" dirty="0"/>
              <a:t> </a:t>
            </a:r>
            <a:r>
              <a:rPr lang="de-AT" sz="2400" i="1" dirty="0" err="1"/>
              <a:t>undecided</a:t>
            </a:r>
            <a:r>
              <a:rPr lang="de-AT" sz="2400" i="1" dirty="0"/>
              <a:t> </a:t>
            </a:r>
            <a:r>
              <a:rPr lang="de-AT" sz="2400" i="1" dirty="0" err="1"/>
              <a:t>about</a:t>
            </a:r>
            <a:r>
              <a:rPr lang="de-AT" sz="2400" i="1" dirty="0"/>
              <a:t> </a:t>
            </a:r>
            <a:r>
              <a:rPr lang="de-AT" sz="2400" i="1" dirty="0" err="1"/>
              <a:t>future</a:t>
            </a:r>
            <a:r>
              <a:rPr lang="de-AT" sz="2400" i="1" dirty="0"/>
              <a:t> </a:t>
            </a:r>
            <a:r>
              <a:rPr lang="de-AT" sz="2400" i="1" dirty="0" err="1"/>
              <a:t>childbearing</a:t>
            </a:r>
            <a:r>
              <a:rPr lang="de-AT" sz="2400" i="1" dirty="0"/>
              <a:t> </a:t>
            </a:r>
            <a:r>
              <a:rPr lang="de-AT" sz="2400" i="1" dirty="0" err="1"/>
              <a:t>plans</a:t>
            </a:r>
            <a:endParaRPr lang="en-US" sz="2400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196752"/>
            <a:ext cx="4362263" cy="324035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167" y="2708920"/>
            <a:ext cx="4162153" cy="39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329796"/>
            <a:ext cx="8678242" cy="99417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Change in fertility intentions due to the global crises?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B39CA1-D5FA-41A1-81C3-B942555812AD}"/>
              </a:ext>
            </a:extLst>
          </p:cNvPr>
          <p:cNvSpPr txBox="1"/>
          <p:nvPr/>
        </p:nvSpPr>
        <p:spPr>
          <a:xfrm>
            <a:off x="4572000" y="5168808"/>
            <a:ext cx="422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i="1" dirty="0"/>
              <a:t>Clear link </a:t>
            </a:r>
            <a:r>
              <a:rPr lang="de-AT" sz="2400" i="1" dirty="0" err="1"/>
              <a:t>between</a:t>
            </a:r>
            <a:r>
              <a:rPr lang="de-AT" sz="2400" i="1" dirty="0"/>
              <a:t> </a:t>
            </a:r>
            <a:r>
              <a:rPr lang="de-AT" sz="2400" i="1" dirty="0" err="1"/>
              <a:t>changes</a:t>
            </a:r>
            <a:r>
              <a:rPr lang="de-AT" sz="2400" i="1" dirty="0"/>
              <a:t> in </a:t>
            </a:r>
            <a:r>
              <a:rPr lang="de-AT" sz="2400" i="1" dirty="0" err="1"/>
              <a:t>family</a:t>
            </a:r>
            <a:r>
              <a:rPr lang="de-AT" sz="2400" i="1" dirty="0"/>
              <a:t> </a:t>
            </a:r>
            <a:r>
              <a:rPr lang="de-AT" sz="2400" i="1" dirty="0" err="1"/>
              <a:t>plans</a:t>
            </a:r>
            <a:r>
              <a:rPr lang="de-AT" sz="2400" i="1" dirty="0"/>
              <a:t> and </a:t>
            </a:r>
            <a:r>
              <a:rPr lang="de-AT" sz="2400" i="1" dirty="0" err="1"/>
              <a:t>perceived</a:t>
            </a:r>
            <a:r>
              <a:rPr lang="de-AT" sz="2400" i="1" dirty="0"/>
              <a:t> stress due </a:t>
            </a:r>
            <a:r>
              <a:rPr lang="de-AT" sz="2400" i="1" dirty="0" err="1"/>
              <a:t>to</a:t>
            </a:r>
            <a:r>
              <a:rPr lang="de-AT" sz="2400" i="1" dirty="0"/>
              <a:t> global </a:t>
            </a:r>
            <a:r>
              <a:rPr lang="de-AT" sz="2400" i="1" dirty="0" err="1"/>
              <a:t>crises</a:t>
            </a:r>
            <a:endParaRPr lang="en-US" sz="2400" i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91EC66-94FC-412E-8A06-683E2E3B0906}"/>
              </a:ext>
            </a:extLst>
          </p:cNvPr>
          <p:cNvSpPr txBox="1"/>
          <p:nvPr/>
        </p:nvSpPr>
        <p:spPr>
          <a:xfrm>
            <a:off x="179512" y="6418531"/>
            <a:ext cx="3890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i="1" dirty="0"/>
              <a:t>Source: Buber-Ennser &amp; Herbst (2023; [66])</a:t>
            </a:r>
            <a:endParaRPr lang="en-US" sz="1500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428BB4-2A07-425E-B7AA-7578BB632457}"/>
              </a:ext>
            </a:extLst>
          </p:cNvPr>
          <p:cNvSpPr txBox="1"/>
          <p:nvPr/>
        </p:nvSpPr>
        <p:spPr>
          <a:xfrm>
            <a:off x="317415" y="4753309"/>
            <a:ext cx="361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i="1" dirty="0"/>
              <a:t>Global </a:t>
            </a:r>
            <a:r>
              <a:rPr lang="de-AT" sz="2400" i="1" dirty="0" err="1"/>
              <a:t>crises</a:t>
            </a:r>
            <a:r>
              <a:rPr lang="de-AT" sz="2400" i="1" dirty="0"/>
              <a:t> </a:t>
            </a:r>
            <a:r>
              <a:rPr lang="de-AT" sz="2400" i="1" dirty="0" err="1"/>
              <a:t>influence</a:t>
            </a:r>
            <a:r>
              <a:rPr lang="de-AT" sz="2400" i="1" dirty="0"/>
              <a:t> </a:t>
            </a:r>
            <a:r>
              <a:rPr lang="de-AT" sz="2400" i="1" dirty="0" err="1"/>
              <a:t>fertility</a:t>
            </a:r>
            <a:r>
              <a:rPr lang="de-AT" sz="2400" i="1" dirty="0"/>
              <a:t> </a:t>
            </a:r>
            <a:r>
              <a:rPr lang="de-AT" sz="2400" i="1" dirty="0" err="1"/>
              <a:t>intentions</a:t>
            </a:r>
            <a:r>
              <a:rPr lang="de-AT" sz="2400" i="1" dirty="0"/>
              <a:t> of </a:t>
            </a:r>
            <a:r>
              <a:rPr lang="de-AT" sz="2400" i="1" dirty="0" err="1"/>
              <a:t>one</a:t>
            </a:r>
            <a:r>
              <a:rPr lang="de-AT" sz="2400" i="1" dirty="0"/>
              <a:t> in </a:t>
            </a:r>
            <a:r>
              <a:rPr lang="de-AT" sz="2400" i="1" dirty="0" err="1"/>
              <a:t>three</a:t>
            </a:r>
            <a:r>
              <a:rPr lang="de-AT" sz="2400" i="1" dirty="0"/>
              <a:t> </a:t>
            </a:r>
            <a:r>
              <a:rPr lang="de-AT" sz="2400" i="1" dirty="0" err="1"/>
              <a:t>people</a:t>
            </a:r>
            <a:endParaRPr lang="en-US" sz="2400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1" y="1402345"/>
            <a:ext cx="4106017" cy="294549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02345"/>
            <a:ext cx="4438962" cy="36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492896"/>
            <a:ext cx="5924734" cy="576064"/>
          </a:xfrm>
        </p:spPr>
        <p:txBody>
          <a:bodyPr/>
          <a:lstStyle/>
          <a:p>
            <a:pPr algn="ctr"/>
            <a:r>
              <a:rPr lang="de-DE" sz="4000" dirty="0" err="1"/>
              <a:t>Experiences</a:t>
            </a:r>
            <a:r>
              <a:rPr lang="de-DE" sz="4000" dirty="0"/>
              <a:t> </a:t>
            </a:r>
            <a:r>
              <a:rPr lang="de-DE" sz="4000" dirty="0" err="1"/>
              <a:t>from</a:t>
            </a:r>
            <a:r>
              <a:rPr lang="de-DE" sz="4000" dirty="0"/>
              <a:t> </a:t>
            </a:r>
            <a:r>
              <a:rPr lang="de-DE" sz="4000" dirty="0" err="1"/>
              <a:t>dissemination</a:t>
            </a:r>
            <a:endParaRPr lang="de-DE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E0D5-D206-4702-A160-83F20631E69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55776" y="6436381"/>
            <a:ext cx="3764494" cy="285093"/>
          </a:xfrm>
        </p:spPr>
        <p:txBody>
          <a:bodyPr/>
          <a:lstStyle/>
          <a:p>
            <a:pPr>
              <a:defRPr/>
            </a:pPr>
            <a:r>
              <a:rPr lang="en-US" dirty="0"/>
              <a:t>GGP Connect Webinar, February 22, 2024</a:t>
            </a:r>
          </a:p>
        </p:txBody>
      </p:sp>
    </p:spTree>
    <p:extLst>
      <p:ext uri="{BB962C8B-B14F-4D97-AF65-F5344CB8AC3E}">
        <p14:creationId xmlns:p14="http://schemas.microsoft.com/office/powerpoint/2010/main" val="8272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BAB5633-8C7A-4E7E-BA98-E31D06BE1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96" y="1394904"/>
            <a:ext cx="1652020" cy="2340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F688905-21B8-40A9-B3CF-872D31847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01" y="2060848"/>
            <a:ext cx="1648135" cy="234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3689402-766F-49A0-BBD0-DC6110419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581" y="1394904"/>
            <a:ext cx="1651246" cy="2340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E9B841A-6218-4B22-9EB7-D565A7A59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985" y="2060848"/>
            <a:ext cx="1643688" cy="2340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CDC65D4D-E3A5-4017-AFCF-713148C9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796"/>
            <a:ext cx="8678242" cy="9941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Brochures, Family Reports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000634E-3DF7-47C0-A929-99F84A436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059" y="4293096"/>
            <a:ext cx="1665768" cy="2340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3A6DE8E-C47F-4130-9207-A13FCFD56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974" y="4296998"/>
            <a:ext cx="1671442" cy="2340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52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63AA8E0-189C-48DF-80C0-E9A88A649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1" y="1648120"/>
            <a:ext cx="1664334" cy="23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9CA6BC2-FD0F-4AD1-9002-484B6A258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582" y="1988840"/>
            <a:ext cx="1646115" cy="234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B26DCA6-8B2C-4DA9-B6AD-7495936B69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96" r="52916" b="4829"/>
          <a:stretch/>
        </p:blipFill>
        <p:spPr>
          <a:xfrm>
            <a:off x="4407496" y="2564904"/>
            <a:ext cx="1712143" cy="222698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0BC17FC-54B7-4280-ADC6-78804B9CB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3158840"/>
            <a:ext cx="1635498" cy="2340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C5BE654-F8DC-439C-BD2F-09012A1A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796"/>
            <a:ext cx="8678242" cy="9941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Dissemination to general public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pic>
        <p:nvPicPr>
          <p:cNvPr id="1026" name="Grafik 1">
            <a:extLst>
              <a:ext uri="{FF2B5EF4-FFF2-40B4-BE49-F238E27FC236}">
                <a16:creationId xmlns:a16="http://schemas.microsoft.com/office/drawing/2014/main" id="{A6B5C198-02DC-4377-B3E6-F2DDF368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1" y="4652992"/>
            <a:ext cx="2422713" cy="183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3" descr="ggp_banner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435280" cy="3600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de-AT" b="1" dirty="0">
                <a:solidFill>
                  <a:srgbClr val="00887E"/>
                </a:solidFill>
              </a:rPr>
              <a:t>P</a:t>
            </a:r>
            <a:r>
              <a:rPr lang="en-US" b="1" dirty="0" err="1">
                <a:solidFill>
                  <a:srgbClr val="00887E"/>
                </a:solidFill>
              </a:rPr>
              <a:t>roject</a:t>
            </a:r>
            <a:r>
              <a:rPr lang="en-US" b="1" dirty="0">
                <a:solidFill>
                  <a:srgbClr val="00887E"/>
                </a:solidFill>
              </a:rPr>
              <a:t> phases of GGP.at 2022/23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887E"/>
                </a:solidFill>
              </a:rPr>
              <a:t>Selected results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887E"/>
                </a:solidFill>
              </a:rPr>
              <a:t>Experiences from dissemination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887E"/>
                </a:solidFill>
              </a:rPr>
              <a:t>Future trajectory </a:t>
            </a:r>
            <a:r>
              <a:rPr lang="de-AT" b="1" dirty="0">
                <a:solidFill>
                  <a:srgbClr val="00887E"/>
                </a:solidFill>
              </a:rPr>
              <a:t>	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051720" y="6245225"/>
            <a:ext cx="396808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GGP Connect Webinar, February 22, 2024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F14E2-A8B4-481C-80C0-93200B1436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678242" cy="99417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887E"/>
                </a:solidFill>
                <a:latin typeface="+mn-lt"/>
              </a:rPr>
              <a:t>First studies coming up …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428BB4-2A07-425E-B7AA-7578BB632457}"/>
              </a:ext>
            </a:extLst>
          </p:cNvPr>
          <p:cNvSpPr txBox="1"/>
          <p:nvPr/>
        </p:nvSpPr>
        <p:spPr>
          <a:xfrm>
            <a:off x="251520" y="764704"/>
            <a:ext cx="8712968" cy="59400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1" dirty="0">
                <a:solidFill>
                  <a:srgbClr val="C00000"/>
                </a:solidFill>
              </a:rPr>
              <a:t>Wernhart, G</a:t>
            </a:r>
            <a:r>
              <a:rPr lang="de-DE" sz="1900" b="1" dirty="0" smtClean="0">
                <a:solidFill>
                  <a:srgbClr val="C00000"/>
                </a:solidFill>
              </a:rPr>
              <a:t>. (2024)</a:t>
            </a:r>
            <a:r>
              <a:rPr lang="de-DE" sz="1900" b="1" dirty="0" smtClean="0"/>
              <a:t> </a:t>
            </a:r>
            <a:r>
              <a:rPr lang="de-DE" sz="1900" dirty="0"/>
              <a:t>Partnerschaftsstabilität bei </a:t>
            </a:r>
            <a:r>
              <a:rPr lang="de-DE" sz="1900" dirty="0" err="1"/>
              <a:t>Akademiker:innen</a:t>
            </a:r>
            <a:r>
              <a:rPr lang="de-DE" sz="1900" dirty="0"/>
              <a:t>.  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de-DE" sz="19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Partnership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stability</a:t>
            </a:r>
            <a:r>
              <a:rPr lang="de-DE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among</a:t>
            </a:r>
            <a:r>
              <a:rPr lang="de-DE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academics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rgbClr val="C00000"/>
                </a:solidFill>
              </a:rPr>
              <a:t>Neuwirth</a:t>
            </a:r>
            <a:r>
              <a:rPr lang="de-DE" sz="1900" b="1" dirty="0">
                <a:solidFill>
                  <a:srgbClr val="C00000"/>
                </a:solidFill>
              </a:rPr>
              <a:t>, N. et al. (</a:t>
            </a:r>
            <a:r>
              <a:rPr lang="de-DE" sz="1900" b="1" dirty="0" smtClean="0">
                <a:solidFill>
                  <a:srgbClr val="C00000"/>
                </a:solidFill>
              </a:rPr>
              <a:t>2024)</a:t>
            </a:r>
            <a:r>
              <a:rPr lang="de-DE" sz="1900" dirty="0" smtClean="0">
                <a:solidFill>
                  <a:srgbClr val="C00000"/>
                </a:solidFill>
              </a:rPr>
              <a:t> </a:t>
            </a:r>
            <a:r>
              <a:rPr lang="de-DE" sz="1900" dirty="0"/>
              <a:t>Partnerschaftsstabilität in Zeiten multipler Krisen</a:t>
            </a:r>
            <a:r>
              <a:rPr lang="de-DE" sz="1900" dirty="0" smtClean="0"/>
              <a:t>. 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Partnership stability in times of multiple </a:t>
            </a:r>
            <a:r>
              <a:rPr lang="en-US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crises)</a:t>
            </a:r>
            <a:endParaRPr lang="de-DE" sz="19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rgbClr val="C00000"/>
                </a:solidFill>
              </a:rPr>
              <a:t>Kaindl, M. / </a:t>
            </a:r>
            <a:r>
              <a:rPr lang="de-DE" sz="1900" b="1" dirty="0" err="1" smtClean="0">
                <a:solidFill>
                  <a:srgbClr val="C00000"/>
                </a:solidFill>
              </a:rPr>
              <a:t>N.Neuwirth</a:t>
            </a:r>
            <a:r>
              <a:rPr lang="de-DE" sz="1900" b="1" dirty="0" smtClean="0">
                <a:solidFill>
                  <a:srgbClr val="C00000"/>
                </a:solidFill>
              </a:rPr>
              <a:t> (2024) </a:t>
            </a:r>
            <a:r>
              <a:rPr lang="de-DE" sz="1900" dirty="0" smtClean="0"/>
              <a:t>Living Apart </a:t>
            </a:r>
            <a:r>
              <a:rPr lang="de-DE" sz="1900" dirty="0" err="1" smtClean="0"/>
              <a:t>Together</a:t>
            </a:r>
            <a:r>
              <a:rPr lang="de-DE" sz="1900" dirty="0" smtClean="0"/>
              <a:t> – Nur eine Vorstufe oder eine langfristige Form der Partnerschaft? 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(LAT</a:t>
            </a:r>
            <a:r>
              <a:rPr lang="de-DE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– </a:t>
            </a:r>
            <a:r>
              <a:rPr lang="en-US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just 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preliminary stage or a long-term form of </a:t>
            </a:r>
            <a:r>
              <a:rPr lang="en-US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partnership?)</a:t>
            </a:r>
            <a:endParaRPr lang="de-DE" sz="19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1" dirty="0" err="1" smtClean="0">
                <a:solidFill>
                  <a:srgbClr val="C00000"/>
                </a:solidFill>
              </a:rPr>
              <a:t>Geserick</a:t>
            </a:r>
            <a:r>
              <a:rPr lang="de-DE" sz="1900" b="1" dirty="0">
                <a:solidFill>
                  <a:srgbClr val="C00000"/>
                </a:solidFill>
              </a:rPr>
              <a:t>, C. </a:t>
            </a:r>
            <a:r>
              <a:rPr lang="de-DE" sz="1900" b="1" dirty="0" smtClean="0">
                <a:solidFill>
                  <a:srgbClr val="C00000"/>
                </a:solidFill>
              </a:rPr>
              <a:t>/ </a:t>
            </a:r>
            <a:r>
              <a:rPr lang="de-DE" sz="1900" b="1" dirty="0" err="1">
                <a:solidFill>
                  <a:srgbClr val="C00000"/>
                </a:solidFill>
              </a:rPr>
              <a:t>S.Buchebner-Ferstl</a:t>
            </a:r>
            <a:r>
              <a:rPr lang="de-DE" sz="1900" b="1" dirty="0">
                <a:solidFill>
                  <a:srgbClr val="C00000"/>
                </a:solidFill>
              </a:rPr>
              <a:t> (</a:t>
            </a:r>
            <a:r>
              <a:rPr lang="de-DE" sz="1900" b="1" dirty="0" smtClean="0">
                <a:solidFill>
                  <a:srgbClr val="C00000"/>
                </a:solidFill>
              </a:rPr>
              <a:t>2024)</a:t>
            </a:r>
            <a:r>
              <a:rPr lang="de-DE" sz="1900" b="1" dirty="0" smtClean="0"/>
              <a:t> </a:t>
            </a:r>
            <a:r>
              <a:rPr lang="de-DE" sz="1900" dirty="0"/>
              <a:t>Arbeitsteilung gleichgeschlechtlicher Paare</a:t>
            </a:r>
            <a:r>
              <a:rPr lang="de-DE" sz="1900" dirty="0" smtClean="0"/>
              <a:t>. 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Division 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of labor for same-sex couples</a:t>
            </a:r>
            <a:r>
              <a:rPr lang="en-US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.)</a:t>
            </a:r>
            <a:endParaRPr lang="de-DE" sz="19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Dörfler-Bolt</a:t>
            </a:r>
            <a:r>
              <a:rPr lang="de-DE" sz="1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S. </a:t>
            </a:r>
            <a:r>
              <a:rPr lang="de-DE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de-DE" sz="1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N.Neuwirth</a:t>
            </a:r>
            <a:r>
              <a:rPr lang="de-DE" sz="1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(2024</a:t>
            </a:r>
            <a:r>
              <a:rPr lang="de-DE" sz="1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de-DE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Homeoffice – gekommen um zu bleiben?</a:t>
            </a:r>
            <a:r>
              <a:rPr lang="de-DE" sz="1900" dirty="0"/>
              <a:t> 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(Home </a:t>
            </a:r>
            <a:r>
              <a:rPr lang="de-DE" sz="19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office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</a:t>
            </a:r>
            <a:r>
              <a:rPr lang="de-DE" sz="19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has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it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come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de-DE" sz="19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stay</a:t>
            </a:r>
            <a:r>
              <a:rPr lang="de-DE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S.Buchebner-Ferstl</a:t>
            </a:r>
            <a:r>
              <a:rPr lang="de-DE" sz="1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 </a:t>
            </a:r>
            <a:r>
              <a:rPr lang="de-DE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de-DE" sz="1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2024) </a:t>
            </a:r>
            <a:r>
              <a:rPr lang="de-DE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Kinder(</a:t>
            </a:r>
            <a:r>
              <a:rPr lang="de-DE" sz="1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wunsch</a:t>
            </a:r>
            <a:r>
              <a:rPr lang="de-DE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Partnerschaft, Glück und Zufriedenheit – Reflexionen über ein komplexes </a:t>
            </a:r>
            <a:r>
              <a:rPr lang="de-DE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Thema  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Child (intensions), partnership, happiness and satisfaction - reflections on a complex topic)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N.Neuwirth</a:t>
            </a:r>
            <a:r>
              <a:rPr lang="de-DE" sz="1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(2024</a:t>
            </a:r>
            <a:r>
              <a:rPr lang="de-DE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):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Had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at least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two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siblings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Sequence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life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events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adults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that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have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grown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up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multiple-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child</a:t>
            </a:r>
            <a:r>
              <a:rPr lang="de-DE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families</a:t>
            </a:r>
            <a:endParaRPr lang="de-DE" sz="19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E. Schmidt et al. (</a:t>
            </a:r>
            <a:r>
              <a:rPr lang="de-DE" sz="1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2024): </a:t>
            </a:r>
            <a:r>
              <a:rPr lang="en-US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Have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children become less important for a fulfilled life</a:t>
            </a:r>
            <a:r>
              <a:rPr lang="en-US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N.Neuwirth</a:t>
            </a:r>
            <a:r>
              <a:rPr lang="en-US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(2024): </a:t>
            </a:r>
            <a:r>
              <a:rPr lang="en-US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Not again! The impact of recent crises on Austrian families </a:t>
            </a:r>
            <a:endParaRPr lang="en-US" sz="19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329796"/>
            <a:ext cx="8678242" cy="9941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Data dissemination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428BB4-2A07-425E-B7AA-7578BB632457}"/>
              </a:ext>
            </a:extLst>
          </p:cNvPr>
          <p:cNvSpPr txBox="1"/>
          <p:nvPr/>
        </p:nvSpPr>
        <p:spPr>
          <a:xfrm>
            <a:off x="251520" y="1772816"/>
            <a:ext cx="8712968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100" b="1" dirty="0">
                <a:solidFill>
                  <a:srgbClr val="C00000"/>
                </a:solidFill>
              </a:rPr>
              <a:t>AUSSDA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de-AT" sz="2100" b="1" dirty="0">
                <a:solidFill>
                  <a:srgbClr val="00589A"/>
                </a:solidFill>
              </a:rPr>
              <a:t>GGP.at    R1W1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100" b="1" dirty="0">
                <a:solidFill>
                  <a:srgbClr val="00589A"/>
                </a:solidFill>
              </a:rPr>
              <a:t>GGP.at    R1W2  </a:t>
            </a:r>
            <a:r>
              <a:rPr lang="de-AT" sz="2100" i="1" dirty="0">
                <a:solidFill>
                  <a:srgbClr val="00589A"/>
                </a:solidFill>
              </a:rPr>
              <a:t>…  will </a:t>
            </a:r>
            <a:r>
              <a:rPr lang="de-AT" sz="2100" i="1" dirty="0" err="1">
                <a:solidFill>
                  <a:srgbClr val="00589A"/>
                </a:solidFill>
              </a:rPr>
              <a:t>come</a:t>
            </a:r>
            <a:r>
              <a:rPr lang="de-AT" sz="2100" i="1" dirty="0">
                <a:solidFill>
                  <a:srgbClr val="00589A"/>
                </a:solidFill>
              </a:rPr>
              <a:t> </a:t>
            </a:r>
            <a:r>
              <a:rPr lang="de-AT" sz="2100" i="1" dirty="0" err="1">
                <a:solidFill>
                  <a:srgbClr val="00589A"/>
                </a:solidFill>
              </a:rPr>
              <a:t>up</a:t>
            </a:r>
            <a:r>
              <a:rPr lang="de-AT" sz="2100" i="1" dirty="0">
                <a:solidFill>
                  <a:srgbClr val="00589A"/>
                </a:solidFill>
              </a:rPr>
              <a:t> </a:t>
            </a:r>
            <a:r>
              <a:rPr lang="de-AT" sz="2100" i="1" dirty="0" err="1">
                <a:solidFill>
                  <a:srgbClr val="00589A"/>
                </a:solidFill>
              </a:rPr>
              <a:t>soon</a:t>
            </a:r>
            <a:endParaRPr lang="de-AT" sz="2100" i="1" dirty="0">
              <a:solidFill>
                <a:srgbClr val="00589A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de-AT" sz="2100" b="1" dirty="0">
                <a:solidFill>
                  <a:srgbClr val="00589A"/>
                </a:solidFill>
              </a:rPr>
              <a:t>GGP.at    R2W1   </a:t>
            </a:r>
          </a:p>
          <a:p>
            <a:pPr lvl="1"/>
            <a:endParaRPr lang="de-AT" sz="2100" b="1" dirty="0">
              <a:solidFill>
                <a:srgbClr val="00589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100" b="1" dirty="0">
                <a:solidFill>
                  <a:srgbClr val="C00000"/>
                </a:solidFill>
              </a:rPr>
              <a:t>NIDI – </a:t>
            </a:r>
            <a:r>
              <a:rPr lang="de-AT" sz="2100" b="1" dirty="0" err="1">
                <a:solidFill>
                  <a:srgbClr val="C00000"/>
                </a:solidFill>
              </a:rPr>
              <a:t>server</a:t>
            </a:r>
            <a:endParaRPr lang="de-AT" sz="2100" b="1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de-AT" sz="2100" b="1" dirty="0">
                <a:solidFill>
                  <a:srgbClr val="00589A"/>
                </a:solidFill>
              </a:rPr>
              <a:t>GGP.at    R1W1  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de-AT" sz="2100" b="1" dirty="0">
                <a:solidFill>
                  <a:srgbClr val="00589A"/>
                </a:solidFill>
              </a:rPr>
              <a:t>GGP.at    R1W2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100" b="1" dirty="0">
                <a:solidFill>
                  <a:srgbClr val="00589A"/>
                </a:solidFill>
              </a:rPr>
              <a:t>GGP.at    R2W1  </a:t>
            </a:r>
            <a:r>
              <a:rPr lang="de-AT" sz="2100" i="1" dirty="0">
                <a:solidFill>
                  <a:srgbClr val="00589A"/>
                </a:solidFill>
              </a:rPr>
              <a:t>…  </a:t>
            </a:r>
            <a:r>
              <a:rPr lang="de-AT" sz="2100" i="1" dirty="0" err="1">
                <a:solidFill>
                  <a:srgbClr val="00589A"/>
                </a:solidFill>
              </a:rPr>
              <a:t>should</a:t>
            </a:r>
            <a:r>
              <a:rPr lang="de-AT" sz="2100" i="1" dirty="0">
                <a:solidFill>
                  <a:srgbClr val="00589A"/>
                </a:solidFill>
              </a:rPr>
              <a:t> </a:t>
            </a:r>
            <a:r>
              <a:rPr lang="de-AT" sz="2100" i="1" dirty="0" err="1">
                <a:solidFill>
                  <a:srgbClr val="00589A"/>
                </a:solidFill>
              </a:rPr>
              <a:t>come</a:t>
            </a:r>
            <a:r>
              <a:rPr lang="de-AT" sz="2100" i="1" dirty="0">
                <a:solidFill>
                  <a:srgbClr val="00589A"/>
                </a:solidFill>
              </a:rPr>
              <a:t> </a:t>
            </a:r>
            <a:r>
              <a:rPr lang="de-AT" sz="2100" i="1" dirty="0" err="1">
                <a:solidFill>
                  <a:srgbClr val="00589A"/>
                </a:solidFill>
              </a:rPr>
              <a:t>up</a:t>
            </a:r>
            <a:r>
              <a:rPr lang="de-AT" sz="2100" i="1" dirty="0">
                <a:solidFill>
                  <a:srgbClr val="00589A"/>
                </a:solidFill>
              </a:rPr>
              <a:t> </a:t>
            </a:r>
            <a:r>
              <a:rPr lang="de-AT" sz="2100" i="1" dirty="0" err="1">
                <a:solidFill>
                  <a:srgbClr val="00589A"/>
                </a:solidFill>
              </a:rPr>
              <a:t>soon</a:t>
            </a:r>
            <a:r>
              <a:rPr lang="de-AT" sz="2100" i="1" dirty="0">
                <a:solidFill>
                  <a:srgbClr val="00589A"/>
                </a:solidFill>
              </a:rPr>
              <a:t>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AT" sz="2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492896"/>
            <a:ext cx="5924734" cy="576064"/>
          </a:xfrm>
        </p:spPr>
        <p:txBody>
          <a:bodyPr/>
          <a:lstStyle/>
          <a:p>
            <a:pPr algn="ctr"/>
            <a:r>
              <a:rPr lang="de-DE" sz="4000" dirty="0"/>
              <a:t>Future </a:t>
            </a:r>
            <a:r>
              <a:rPr lang="de-DE" sz="4000" dirty="0" err="1"/>
              <a:t>trajectory</a:t>
            </a:r>
            <a:endParaRPr lang="de-DE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E0D5-D206-4702-A160-83F20631E69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55776" y="6436381"/>
            <a:ext cx="3764494" cy="285093"/>
          </a:xfrm>
        </p:spPr>
        <p:txBody>
          <a:bodyPr/>
          <a:lstStyle/>
          <a:p>
            <a:pPr>
              <a:defRPr/>
            </a:pPr>
            <a:r>
              <a:rPr lang="en-US" dirty="0"/>
              <a:t>GGP Connect Webinar, February 22, 2024</a:t>
            </a:r>
          </a:p>
        </p:txBody>
      </p:sp>
    </p:spTree>
    <p:extLst>
      <p:ext uri="{BB962C8B-B14F-4D97-AF65-F5344CB8AC3E}">
        <p14:creationId xmlns:p14="http://schemas.microsoft.com/office/powerpoint/2010/main" val="30418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329796"/>
            <a:ext cx="8678242" cy="9941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Projects and workshops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428BB4-2A07-425E-B7AA-7578BB632457}"/>
              </a:ext>
            </a:extLst>
          </p:cNvPr>
          <p:cNvSpPr txBox="1"/>
          <p:nvPr/>
        </p:nvSpPr>
        <p:spPr>
          <a:xfrm>
            <a:off x="4788024" y="4085338"/>
            <a:ext cx="4176464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i="1" dirty="0"/>
              <a:t>Workshop: November 2024</a:t>
            </a:r>
          </a:p>
          <a:p>
            <a:r>
              <a:rPr lang="de-AT" sz="2400" i="1" dirty="0">
                <a:solidFill>
                  <a:srgbClr val="347B80"/>
                </a:solidFill>
              </a:rPr>
              <a:t>„</a:t>
            </a:r>
            <a:r>
              <a:rPr lang="en-US" sz="2400" i="1" dirty="0">
                <a:solidFill>
                  <a:srgbClr val="347B80"/>
                </a:solidFill>
              </a:rPr>
              <a:t>Fertility and family trends: Insights from </a:t>
            </a:r>
            <a:r>
              <a:rPr lang="en-US" sz="2400" i="1" dirty="0" smtClean="0">
                <a:solidFill>
                  <a:srgbClr val="347B80"/>
                </a:solidFill>
              </a:rPr>
              <a:t>GGP </a:t>
            </a:r>
            <a:r>
              <a:rPr lang="en-US" sz="2400" i="1" dirty="0">
                <a:solidFill>
                  <a:srgbClr val="347B80"/>
                </a:solidFill>
              </a:rPr>
              <a:t>Austria and beyond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3A500B-AA59-4FA8-98B7-42E54E15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01457"/>
            <a:ext cx="5004048" cy="229785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B76769-C5B4-41D8-81F6-C16D2D6DD7FD}"/>
              </a:ext>
            </a:extLst>
          </p:cNvPr>
          <p:cNvSpPr txBox="1"/>
          <p:nvPr/>
        </p:nvSpPr>
        <p:spPr>
          <a:xfrm>
            <a:off x="179512" y="4073569"/>
            <a:ext cx="4392488" cy="17851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2200" i="1" dirty="0"/>
              <a:t>Workshop: June 2024: </a:t>
            </a:r>
            <a:r>
              <a:rPr lang="de-AT" sz="2200" i="1" dirty="0">
                <a:solidFill>
                  <a:srgbClr val="347B80"/>
                </a:solidFill>
              </a:rPr>
              <a:t>Networking </a:t>
            </a:r>
            <a:r>
              <a:rPr lang="de-AT" sz="2200" i="1" dirty="0" err="1">
                <a:solidFill>
                  <a:srgbClr val="347B80"/>
                </a:solidFill>
              </a:rPr>
              <a:t>for</a:t>
            </a:r>
            <a:r>
              <a:rPr lang="de-AT" sz="2200" i="1" dirty="0">
                <a:solidFill>
                  <a:srgbClr val="347B80"/>
                </a:solidFill>
              </a:rPr>
              <a:t> Austrian </a:t>
            </a:r>
            <a:r>
              <a:rPr lang="de-AT" sz="2200" i="1" dirty="0" err="1">
                <a:solidFill>
                  <a:srgbClr val="347B80"/>
                </a:solidFill>
              </a:rPr>
              <a:t>research</a:t>
            </a:r>
            <a:r>
              <a:rPr lang="de-AT" sz="2200" i="1" dirty="0">
                <a:solidFill>
                  <a:srgbClr val="347B80"/>
                </a:solidFill>
              </a:rPr>
              <a:t> </a:t>
            </a:r>
            <a:r>
              <a:rPr lang="de-AT" sz="2200" i="1" dirty="0" err="1">
                <a:solidFill>
                  <a:srgbClr val="347B80"/>
                </a:solidFill>
              </a:rPr>
              <a:t>infrastrucures</a:t>
            </a:r>
            <a:r>
              <a:rPr lang="de-AT" sz="2200" i="1" dirty="0">
                <a:solidFill>
                  <a:srgbClr val="347B80"/>
                </a:solidFill>
              </a:rPr>
              <a:t> in social </a:t>
            </a:r>
            <a:r>
              <a:rPr lang="de-AT" sz="2200" i="1" dirty="0" err="1">
                <a:solidFill>
                  <a:srgbClr val="347B80"/>
                </a:solidFill>
              </a:rPr>
              <a:t>sciences</a:t>
            </a:r>
            <a:r>
              <a:rPr lang="de-AT" sz="2200" i="1" dirty="0">
                <a:solidFill>
                  <a:srgbClr val="347B80"/>
                </a:solidFill>
              </a:rPr>
              <a:t>; </a:t>
            </a:r>
            <a:r>
              <a:rPr lang="de-AT" sz="2200" i="1" dirty="0" err="1">
                <a:solidFill>
                  <a:srgbClr val="347B80"/>
                </a:solidFill>
              </a:rPr>
              <a:t>organised</a:t>
            </a:r>
            <a:r>
              <a:rPr lang="de-AT" sz="2200" i="1" dirty="0">
                <a:solidFill>
                  <a:srgbClr val="347B80"/>
                </a:solidFill>
              </a:rPr>
              <a:t> </a:t>
            </a:r>
            <a:r>
              <a:rPr lang="de-AT" sz="2200" i="1" dirty="0" err="1">
                <a:solidFill>
                  <a:srgbClr val="347B80"/>
                </a:solidFill>
              </a:rPr>
              <a:t>by</a:t>
            </a:r>
            <a:r>
              <a:rPr lang="de-AT" sz="2200" i="1" dirty="0">
                <a:solidFill>
                  <a:srgbClr val="347B80"/>
                </a:solidFill>
              </a:rPr>
              <a:t> Ministry of </a:t>
            </a:r>
            <a:r>
              <a:rPr lang="de-AT" sz="2200" i="1" dirty="0" err="1">
                <a:solidFill>
                  <a:srgbClr val="347B80"/>
                </a:solidFill>
              </a:rPr>
              <a:t>Sciences</a:t>
            </a:r>
            <a:r>
              <a:rPr lang="de-AT" sz="2200" i="1" dirty="0">
                <a:solidFill>
                  <a:srgbClr val="347B80"/>
                </a:solidFill>
              </a:rPr>
              <a:t> </a:t>
            </a:r>
            <a:br>
              <a:rPr lang="de-AT" sz="2200" i="1" dirty="0">
                <a:solidFill>
                  <a:srgbClr val="347B80"/>
                </a:solidFill>
              </a:rPr>
            </a:br>
            <a:r>
              <a:rPr lang="de-AT" sz="2200" i="1" dirty="0">
                <a:solidFill>
                  <a:srgbClr val="347B80"/>
                </a:solidFill>
              </a:rPr>
              <a:t>(</a:t>
            </a:r>
            <a:r>
              <a:rPr lang="de-AT" sz="2200" i="1" dirty="0" err="1">
                <a:solidFill>
                  <a:srgbClr val="347B80"/>
                </a:solidFill>
              </a:rPr>
              <a:t>mostly</a:t>
            </a:r>
            <a:r>
              <a:rPr lang="de-AT" sz="2200" i="1" dirty="0">
                <a:solidFill>
                  <a:srgbClr val="347B80"/>
                </a:solidFill>
              </a:rPr>
              <a:t> ESFRI &amp; ERIC-projects)</a:t>
            </a:r>
            <a:endParaRPr lang="en-US" sz="2200" i="1" dirty="0">
              <a:solidFill>
                <a:srgbClr val="347B8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B76769-C5B4-41D8-81F6-C16D2D6DD7FD}"/>
              </a:ext>
            </a:extLst>
          </p:cNvPr>
          <p:cNvSpPr txBox="1"/>
          <p:nvPr/>
        </p:nvSpPr>
        <p:spPr>
          <a:xfrm>
            <a:off x="3851920" y="1775716"/>
            <a:ext cx="5256584" cy="17851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2200" i="1" dirty="0"/>
              <a:t>Meetings May 2024 ff: </a:t>
            </a:r>
            <a:r>
              <a:rPr lang="de-AT" sz="2200" i="1" dirty="0">
                <a:solidFill>
                  <a:srgbClr val="347B80"/>
                </a:solidFill>
              </a:rPr>
              <a:t>Networking </a:t>
            </a:r>
            <a:r>
              <a:rPr lang="de-AT" sz="2200" i="1" dirty="0" err="1">
                <a:solidFill>
                  <a:srgbClr val="347B80"/>
                </a:solidFill>
              </a:rPr>
              <a:t>with</a:t>
            </a:r>
            <a:r>
              <a:rPr lang="de-AT" sz="2200" i="1" dirty="0">
                <a:solidFill>
                  <a:srgbClr val="347B80"/>
                </a:solidFill>
              </a:rPr>
              <a:t> </a:t>
            </a:r>
            <a:r>
              <a:rPr lang="de-AT" sz="2200" i="1" dirty="0" err="1">
                <a:solidFill>
                  <a:srgbClr val="347B80"/>
                </a:solidFill>
              </a:rPr>
              <a:t>respresentatives</a:t>
            </a:r>
            <a:r>
              <a:rPr lang="de-AT" sz="2200" i="1" dirty="0">
                <a:solidFill>
                  <a:srgbClr val="347B80"/>
                </a:solidFill>
              </a:rPr>
              <a:t> </a:t>
            </a:r>
            <a:r>
              <a:rPr lang="de-AT" sz="2200" i="1" dirty="0" err="1">
                <a:solidFill>
                  <a:srgbClr val="347B80"/>
                </a:solidFill>
              </a:rPr>
              <a:t>of</a:t>
            </a:r>
            <a:r>
              <a:rPr lang="de-AT" sz="2200" i="1" dirty="0">
                <a:solidFill>
                  <a:srgbClr val="347B80"/>
                </a:solidFill>
              </a:rPr>
              <a:t> </a:t>
            </a:r>
            <a:r>
              <a:rPr lang="de-AT" sz="2200" i="1" dirty="0" err="1">
                <a:solidFill>
                  <a:srgbClr val="347B80"/>
                </a:solidFill>
              </a:rPr>
              <a:t>federate</a:t>
            </a:r>
            <a:r>
              <a:rPr lang="de-AT" sz="2200" i="1" dirty="0">
                <a:solidFill>
                  <a:srgbClr val="347B80"/>
                </a:solidFill>
              </a:rPr>
              <a:t> </a:t>
            </a:r>
            <a:r>
              <a:rPr lang="de-AT" sz="2200" i="1" dirty="0" err="1">
                <a:solidFill>
                  <a:srgbClr val="347B80"/>
                </a:solidFill>
              </a:rPr>
              <a:t>states</a:t>
            </a:r>
            <a:r>
              <a:rPr lang="de-AT" sz="2200" i="1" dirty="0">
                <a:solidFill>
                  <a:srgbClr val="347B80"/>
                </a:solidFill>
              </a:rPr>
              <a:t> (Bundesländer), </a:t>
            </a:r>
            <a:r>
              <a:rPr lang="de-AT" sz="2200" i="1" dirty="0" err="1">
                <a:solidFill>
                  <a:srgbClr val="347B80"/>
                </a:solidFill>
              </a:rPr>
              <a:t>family</a:t>
            </a:r>
            <a:r>
              <a:rPr lang="de-AT" sz="2200" i="1" dirty="0">
                <a:solidFill>
                  <a:srgbClr val="347B80"/>
                </a:solidFill>
              </a:rPr>
              <a:t> </a:t>
            </a:r>
            <a:r>
              <a:rPr lang="de-AT" sz="2200" i="1" dirty="0" err="1">
                <a:solidFill>
                  <a:srgbClr val="347B80"/>
                </a:solidFill>
              </a:rPr>
              <a:t>organisations</a:t>
            </a:r>
            <a:r>
              <a:rPr lang="de-AT" sz="2200" i="1" dirty="0">
                <a:solidFill>
                  <a:srgbClr val="347B80"/>
                </a:solidFill>
              </a:rPr>
              <a:t>, </a:t>
            </a:r>
            <a:r>
              <a:rPr lang="de-AT" sz="2200" i="1" dirty="0" err="1">
                <a:solidFill>
                  <a:srgbClr val="347B80"/>
                </a:solidFill>
              </a:rPr>
              <a:t>social</a:t>
            </a:r>
            <a:r>
              <a:rPr lang="de-AT" sz="2200" i="1" dirty="0">
                <a:solidFill>
                  <a:srgbClr val="347B80"/>
                </a:solidFill>
              </a:rPr>
              <a:t> </a:t>
            </a:r>
            <a:r>
              <a:rPr lang="de-AT" sz="2200" i="1" dirty="0" err="1">
                <a:solidFill>
                  <a:srgbClr val="347B80"/>
                </a:solidFill>
              </a:rPr>
              <a:t>partners</a:t>
            </a:r>
            <a:r>
              <a:rPr lang="de-AT" sz="2200" i="1" dirty="0">
                <a:solidFill>
                  <a:srgbClr val="347B80"/>
                </a:solidFill>
              </a:rPr>
              <a:t> </a:t>
            </a:r>
            <a:r>
              <a:rPr lang="de-AT" sz="2200" i="1" dirty="0" err="1">
                <a:solidFill>
                  <a:srgbClr val="347B80"/>
                </a:solidFill>
              </a:rPr>
              <a:t>and</a:t>
            </a:r>
            <a:r>
              <a:rPr lang="de-AT" sz="2200" i="1" dirty="0">
                <a:solidFill>
                  <a:srgbClr val="347B80"/>
                </a:solidFill>
              </a:rPr>
              <a:t> </a:t>
            </a:r>
            <a:r>
              <a:rPr lang="de-AT" sz="2200" i="1" dirty="0" err="1">
                <a:solidFill>
                  <a:srgbClr val="347B80"/>
                </a:solidFill>
              </a:rPr>
              <a:t>federal</a:t>
            </a:r>
            <a:r>
              <a:rPr lang="de-AT" sz="2200" i="1" dirty="0">
                <a:solidFill>
                  <a:srgbClr val="347B80"/>
                </a:solidFill>
              </a:rPr>
              <a:t> </a:t>
            </a:r>
            <a:r>
              <a:rPr lang="de-AT" sz="2200" i="1" dirty="0" err="1">
                <a:solidFill>
                  <a:srgbClr val="347B80"/>
                </a:solidFill>
              </a:rPr>
              <a:t>government</a:t>
            </a:r>
            <a:r>
              <a:rPr lang="de-AT" sz="2200" i="1" dirty="0">
                <a:solidFill>
                  <a:srgbClr val="347B80"/>
                </a:solidFill>
              </a:rPr>
              <a:t> (Bundesregierung)</a:t>
            </a:r>
            <a:endParaRPr lang="en-US" sz="2200" i="1" dirty="0">
              <a:solidFill>
                <a:srgbClr val="347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329796"/>
            <a:ext cx="8678242" cy="9941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Next steps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428BB4-2A07-425E-B7AA-7578BB632457}"/>
              </a:ext>
            </a:extLst>
          </p:cNvPr>
          <p:cNvSpPr txBox="1"/>
          <p:nvPr/>
        </p:nvSpPr>
        <p:spPr>
          <a:xfrm>
            <a:off x="414684" y="1556792"/>
            <a:ext cx="8263557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i="1" dirty="0"/>
              <a:t>Finish off all </a:t>
            </a:r>
            <a:r>
              <a:rPr lang="de-AT" sz="2400" i="1" dirty="0" err="1"/>
              <a:t>the</a:t>
            </a:r>
            <a:r>
              <a:rPr lang="de-AT" sz="2400" i="1" dirty="0"/>
              <a:t> administrative </a:t>
            </a:r>
            <a:r>
              <a:rPr lang="de-AT" sz="2400" i="1" dirty="0" err="1"/>
              <a:t>stuff</a:t>
            </a:r>
            <a:r>
              <a:rPr lang="de-AT" sz="2400" i="1" dirty="0"/>
              <a:t> </a:t>
            </a:r>
            <a:r>
              <a:rPr lang="de-AT" sz="2400" i="1" dirty="0" err="1"/>
              <a:t>of</a:t>
            </a:r>
            <a:r>
              <a:rPr lang="de-AT" sz="2400" i="1" dirty="0"/>
              <a:t> GGP.at R2W1</a:t>
            </a:r>
            <a:br>
              <a:rPr lang="de-AT" sz="2400" i="1" dirty="0"/>
            </a:br>
            <a:endParaRPr lang="de-AT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i="1" dirty="0" err="1"/>
              <a:t>Offer</a:t>
            </a:r>
            <a:r>
              <a:rPr lang="de-AT" sz="2400" i="1" dirty="0"/>
              <a:t> </a:t>
            </a:r>
            <a:r>
              <a:rPr lang="de-AT" sz="2400" i="1" dirty="0" err="1"/>
              <a:t>some</a:t>
            </a:r>
            <a:r>
              <a:rPr lang="de-AT" sz="2400" i="1" dirty="0"/>
              <a:t> </a:t>
            </a:r>
            <a:r>
              <a:rPr lang="de-AT" sz="2400" i="1" dirty="0" err="1"/>
              <a:t>university-courses</a:t>
            </a:r>
            <a:r>
              <a:rPr lang="de-AT" sz="2400" i="1" dirty="0"/>
              <a:t> </a:t>
            </a:r>
            <a:r>
              <a:rPr lang="de-AT" sz="2400" i="1" dirty="0" err="1"/>
              <a:t>with</a:t>
            </a:r>
            <a:r>
              <a:rPr lang="de-AT" sz="2400" i="1" dirty="0"/>
              <a:t> GGP.at &amp; GGP.int</a:t>
            </a:r>
            <a:br>
              <a:rPr lang="de-AT" sz="2400" i="1" dirty="0"/>
            </a:br>
            <a:endParaRPr lang="de-AT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i="1" dirty="0" err="1"/>
              <a:t>Build</a:t>
            </a:r>
            <a:r>
              <a:rPr lang="de-AT" sz="2400" i="1" dirty="0"/>
              <a:t> </a:t>
            </a:r>
            <a:r>
              <a:rPr lang="de-AT" sz="2400" i="1" dirty="0" err="1"/>
              <a:t>up</a:t>
            </a:r>
            <a:r>
              <a:rPr lang="de-AT" sz="2400" i="1" dirty="0"/>
              <a:t> </a:t>
            </a:r>
            <a:r>
              <a:rPr lang="de-AT" sz="2400" i="1" dirty="0" err="1"/>
              <a:t>user</a:t>
            </a:r>
            <a:r>
              <a:rPr lang="de-AT" sz="2400" i="1" dirty="0"/>
              <a:t> </a:t>
            </a:r>
            <a:r>
              <a:rPr lang="de-AT" sz="2400" i="1" dirty="0" err="1"/>
              <a:t>community</a:t>
            </a:r>
            <a:r>
              <a:rPr lang="de-AT" sz="2400" i="1" dirty="0"/>
              <a:t> (</a:t>
            </a:r>
            <a:r>
              <a:rPr lang="de-AT" sz="2400" i="1" dirty="0" err="1"/>
              <a:t>thesis</a:t>
            </a:r>
            <a:r>
              <a:rPr lang="de-AT" sz="2400" i="1" dirty="0"/>
              <a:t>, </a:t>
            </a:r>
            <a:r>
              <a:rPr lang="de-AT" sz="2400" i="1" dirty="0" err="1"/>
              <a:t>research</a:t>
            </a:r>
            <a:r>
              <a:rPr lang="de-AT" sz="2400" i="1" dirty="0"/>
              <a:t> </a:t>
            </a:r>
            <a:r>
              <a:rPr lang="de-AT" sz="2400" i="1" dirty="0" err="1"/>
              <a:t>projects</a:t>
            </a:r>
            <a:r>
              <a:rPr lang="de-AT" sz="2400" i="1" dirty="0"/>
              <a:t> …) </a:t>
            </a:r>
            <a:br>
              <a:rPr lang="de-AT" sz="2400" i="1" dirty="0"/>
            </a:br>
            <a:endParaRPr lang="de-AT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i="1" dirty="0" err="1"/>
              <a:t>Extend</a:t>
            </a:r>
            <a:r>
              <a:rPr lang="de-AT" sz="2400" i="1" dirty="0"/>
              <a:t> </a:t>
            </a:r>
            <a:r>
              <a:rPr lang="de-AT" sz="2400" i="1" dirty="0">
                <a:hlinkClick r:id="rId2"/>
              </a:rPr>
              <a:t>www.ggp-austria.at</a:t>
            </a:r>
            <a:r>
              <a:rPr lang="de-AT" sz="2400" i="1" dirty="0"/>
              <a:t>   </a:t>
            </a:r>
            <a:br>
              <a:rPr lang="de-AT" sz="2400" i="1" dirty="0"/>
            </a:br>
            <a:endParaRPr lang="de-AT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i="1" dirty="0"/>
              <a:t>Create </a:t>
            </a:r>
            <a:r>
              <a:rPr lang="de-AT" sz="2400" i="1" dirty="0" err="1"/>
              <a:t>some</a:t>
            </a:r>
            <a:r>
              <a:rPr lang="de-AT" sz="2400" i="1" dirty="0"/>
              <a:t> </a:t>
            </a:r>
            <a:r>
              <a:rPr lang="de-AT" sz="2400" i="1" dirty="0" err="1"/>
              <a:t>momentum</a:t>
            </a:r>
            <a:r>
              <a:rPr lang="de-AT" sz="2400" i="1" dirty="0"/>
              <a:t> </a:t>
            </a:r>
            <a:r>
              <a:rPr lang="de-AT" sz="2400" i="1" dirty="0" err="1"/>
              <a:t>for</a:t>
            </a:r>
            <a:r>
              <a:rPr lang="de-AT" sz="2400" i="1" dirty="0"/>
              <a:t> </a:t>
            </a:r>
            <a:r>
              <a:rPr lang="de-AT" sz="2400" i="1" dirty="0" err="1"/>
              <a:t>recent</a:t>
            </a:r>
            <a:r>
              <a:rPr lang="de-AT" sz="2400" i="1" dirty="0"/>
              <a:t> GGP.at </a:t>
            </a:r>
            <a:r>
              <a:rPr lang="de-AT" sz="2400" i="1" dirty="0" err="1"/>
              <a:t>with</a:t>
            </a:r>
            <a:endParaRPr lang="de-AT" sz="24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i="1" dirty="0"/>
              <a:t>Family </a:t>
            </a:r>
            <a:r>
              <a:rPr lang="de-AT" sz="2400" i="1" dirty="0" err="1"/>
              <a:t>organisations</a:t>
            </a:r>
            <a:endParaRPr lang="de-AT" sz="24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i="1" dirty="0" err="1"/>
              <a:t>Social</a:t>
            </a:r>
            <a:r>
              <a:rPr lang="de-AT" sz="2400" i="1" dirty="0"/>
              <a:t> </a:t>
            </a:r>
            <a:r>
              <a:rPr lang="de-AT" sz="2400" i="1" dirty="0" err="1"/>
              <a:t>partners</a:t>
            </a:r>
            <a:endParaRPr lang="de-AT" sz="24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i="1" dirty="0" err="1"/>
              <a:t>Families</a:t>
            </a:r>
            <a:r>
              <a:rPr lang="de-AT" sz="2400" i="1" dirty="0"/>
              <a:t> </a:t>
            </a:r>
            <a:r>
              <a:rPr lang="de-AT" sz="2400" i="1" dirty="0" err="1"/>
              <a:t>departments</a:t>
            </a:r>
            <a:r>
              <a:rPr lang="de-AT" sz="2400" i="1" dirty="0"/>
              <a:t> </a:t>
            </a:r>
            <a:r>
              <a:rPr lang="de-AT" sz="2400" i="1" dirty="0" err="1"/>
              <a:t>of</a:t>
            </a:r>
            <a:r>
              <a:rPr lang="de-AT" sz="2400" i="1" dirty="0"/>
              <a:t> </a:t>
            </a:r>
            <a:r>
              <a:rPr lang="de-AT" sz="2400" i="1" dirty="0" err="1"/>
              <a:t>some</a:t>
            </a:r>
            <a:r>
              <a:rPr lang="de-AT" sz="2400" i="1" dirty="0"/>
              <a:t> </a:t>
            </a:r>
            <a:r>
              <a:rPr lang="de-AT" sz="2400" i="1" dirty="0" err="1"/>
              <a:t>federate</a:t>
            </a:r>
            <a:r>
              <a:rPr lang="de-AT" sz="2400" i="1" dirty="0"/>
              <a:t> </a:t>
            </a:r>
            <a:r>
              <a:rPr lang="de-AT" sz="2400" i="1" dirty="0" err="1"/>
              <a:t>states</a:t>
            </a:r>
            <a:endParaRPr lang="de-AT" sz="24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i="1" dirty="0"/>
              <a:t>Federal </a:t>
            </a:r>
            <a:r>
              <a:rPr lang="de-AT" sz="2400" i="1" dirty="0" err="1"/>
              <a:t>ministries</a:t>
            </a:r>
            <a:endParaRPr lang="en-US" sz="2400" i="1" dirty="0">
              <a:solidFill>
                <a:srgbClr val="347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329796"/>
            <a:ext cx="8678242" cy="9941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Preparation of wave 2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428BB4-2A07-425E-B7AA-7578BB632457}"/>
              </a:ext>
            </a:extLst>
          </p:cNvPr>
          <p:cNvSpPr txBox="1"/>
          <p:nvPr/>
        </p:nvSpPr>
        <p:spPr>
          <a:xfrm>
            <a:off x="395536" y="1628800"/>
            <a:ext cx="755220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47B80"/>
                </a:solidFill>
              </a:rPr>
              <a:t>Secure the panel sample</a:t>
            </a:r>
            <a:br>
              <a:rPr lang="en-US" sz="2400" i="1" dirty="0">
                <a:solidFill>
                  <a:srgbClr val="347B80"/>
                </a:solidFill>
              </a:rPr>
            </a:br>
            <a:endParaRPr lang="en-US" sz="2400" i="1" dirty="0">
              <a:solidFill>
                <a:srgbClr val="347B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47B80"/>
                </a:solidFill>
              </a:rPr>
              <a:t>Secure funding – without delays in contracting …</a:t>
            </a:r>
            <a:br>
              <a:rPr lang="en-US" sz="2400" i="1" dirty="0">
                <a:solidFill>
                  <a:srgbClr val="347B80"/>
                </a:solidFill>
              </a:rPr>
            </a:br>
            <a:endParaRPr lang="en-US" sz="2400" i="1" dirty="0">
              <a:solidFill>
                <a:srgbClr val="347B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47B80"/>
                </a:solidFill>
              </a:rPr>
              <a:t>Decide: platform &amp; CAWI-solution</a:t>
            </a:r>
            <a:br>
              <a:rPr lang="en-US" sz="2400" i="1" dirty="0">
                <a:solidFill>
                  <a:srgbClr val="347B80"/>
                </a:solidFill>
              </a:rPr>
            </a:br>
            <a:endParaRPr lang="en-US" sz="2400" i="1" dirty="0">
              <a:solidFill>
                <a:srgbClr val="347B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47B80"/>
                </a:solidFill>
              </a:rPr>
              <a:t>Prepare call for tender</a:t>
            </a:r>
            <a:br>
              <a:rPr lang="en-US" sz="2400" i="1" dirty="0">
                <a:solidFill>
                  <a:srgbClr val="347B80"/>
                </a:solidFill>
              </a:rPr>
            </a:br>
            <a:endParaRPr lang="en-US" sz="2400" i="1" dirty="0">
              <a:solidFill>
                <a:srgbClr val="347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143" y="218542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13800" b="1" dirty="0">
                <a:solidFill>
                  <a:srgbClr val="00887E"/>
                </a:solidFill>
              </a:rPr>
              <a:t>GGP.at</a:t>
            </a:r>
            <a:endParaRPr lang="en-US" sz="16600" b="1" dirty="0">
              <a:solidFill>
                <a:srgbClr val="00887E"/>
              </a:solidFill>
            </a:endParaRPr>
          </a:p>
        </p:txBody>
      </p:sp>
      <p:pic>
        <p:nvPicPr>
          <p:cNvPr id="2052" name="Grafik 3" descr="ggp_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43" y="332656"/>
            <a:ext cx="76009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123728" y="4146394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… </a:t>
            </a:r>
            <a:r>
              <a:rPr lang="de-DE" sz="3600" b="1" dirty="0" err="1">
                <a:solidFill>
                  <a:srgbClr val="C00000"/>
                </a:solidFill>
              </a:rPr>
              <a:t>let‘s</a:t>
            </a:r>
            <a:r>
              <a:rPr lang="de-DE" sz="3600" b="1" dirty="0">
                <a:solidFill>
                  <a:srgbClr val="C00000"/>
                </a:solidFill>
              </a:rPr>
              <a:t> </a:t>
            </a:r>
            <a:r>
              <a:rPr lang="de-DE" sz="3600" b="1" dirty="0" err="1">
                <a:solidFill>
                  <a:srgbClr val="C00000"/>
                </a:solidFill>
              </a:rPr>
              <a:t>get</a:t>
            </a:r>
            <a:r>
              <a:rPr lang="de-DE" sz="3600" b="1" dirty="0">
                <a:solidFill>
                  <a:srgbClr val="C00000"/>
                </a:solidFill>
              </a:rPr>
              <a:t> </a:t>
            </a:r>
            <a:r>
              <a:rPr lang="de-DE" sz="3600" b="1" dirty="0" err="1">
                <a:solidFill>
                  <a:srgbClr val="C00000"/>
                </a:solidFill>
              </a:rPr>
              <a:t>started</a:t>
            </a:r>
            <a:r>
              <a:rPr lang="de-DE" sz="36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22267-3356-435E-8168-E7F4570A35E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3426572" y="5299445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solidFill>
                  <a:srgbClr val="00589A"/>
                </a:solidFill>
              </a:rPr>
              <a:t>Norbert Neuwirth and Isabella Buber-Ennser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933328" y="6245225"/>
            <a:ext cx="3781400" cy="352127"/>
          </a:xfrm>
        </p:spPr>
        <p:txBody>
          <a:bodyPr/>
          <a:lstStyle/>
          <a:p>
            <a:pPr>
              <a:defRPr/>
            </a:pPr>
            <a:r>
              <a:rPr lang="en-US" dirty="0"/>
              <a:t>GGP Connect Webinar, February 22, 2024</a:t>
            </a:r>
          </a:p>
        </p:txBody>
      </p:sp>
    </p:spTree>
    <p:extLst>
      <p:ext uri="{BB962C8B-B14F-4D97-AF65-F5344CB8AC3E}">
        <p14:creationId xmlns:p14="http://schemas.microsoft.com/office/powerpoint/2010/main" val="37918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492896"/>
            <a:ext cx="5924734" cy="576064"/>
          </a:xfrm>
        </p:spPr>
        <p:txBody>
          <a:bodyPr/>
          <a:lstStyle/>
          <a:p>
            <a:pPr algn="ctr"/>
            <a:r>
              <a:rPr lang="de-DE" sz="4000" dirty="0"/>
              <a:t>Project </a:t>
            </a:r>
            <a:r>
              <a:rPr lang="de-DE" sz="4000" dirty="0" err="1"/>
              <a:t>phases</a:t>
            </a:r>
            <a:endParaRPr lang="de-DE" sz="4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99792" y="6453334"/>
            <a:ext cx="3960440" cy="285093"/>
          </a:xfrm>
        </p:spPr>
        <p:txBody>
          <a:bodyPr/>
          <a:lstStyle/>
          <a:p>
            <a:pPr>
              <a:defRPr/>
            </a:pPr>
            <a:r>
              <a:rPr lang="en-US" dirty="0"/>
              <a:t>GGP Connect Webinar, February 22, 2024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E0D5-D206-4702-A160-83F20631E69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3" descr="ggp_banner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6084168" y="7571"/>
            <a:ext cx="3059832" cy="54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933328" y="6245225"/>
            <a:ext cx="3781400" cy="352127"/>
          </a:xfrm>
        </p:spPr>
        <p:txBody>
          <a:bodyPr/>
          <a:lstStyle/>
          <a:p>
            <a:pPr>
              <a:defRPr/>
            </a:pPr>
            <a:r>
              <a:rPr lang="en-US" dirty="0"/>
              <a:t>GGP Connect Webinar, February 22, 2024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F14E2-A8B4-481C-80C0-93200B1436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934" y="1268760"/>
            <a:ext cx="5010187" cy="3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3" descr="ggp_banner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6084168" y="7571"/>
            <a:ext cx="3059832" cy="54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933328" y="6245225"/>
            <a:ext cx="3781400" cy="352127"/>
          </a:xfrm>
        </p:spPr>
        <p:txBody>
          <a:bodyPr/>
          <a:lstStyle/>
          <a:p>
            <a:pPr>
              <a:defRPr/>
            </a:pPr>
            <a:r>
              <a:rPr lang="en-US" dirty="0"/>
              <a:t>GGP Connect Webinar, February 22, 2024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F14E2-A8B4-481C-80C0-93200B1436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836712"/>
            <a:ext cx="871087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3" descr="ggp_banner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6084168" y="7571"/>
            <a:ext cx="3059832" cy="54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933328" y="6245225"/>
            <a:ext cx="3781400" cy="352127"/>
          </a:xfrm>
        </p:spPr>
        <p:txBody>
          <a:bodyPr/>
          <a:lstStyle/>
          <a:p>
            <a:pPr>
              <a:defRPr/>
            </a:pPr>
            <a:r>
              <a:rPr lang="en-US" dirty="0"/>
              <a:t>GGP Connect Webinar, February 22, 2024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F14E2-A8B4-481C-80C0-93200B1436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836712"/>
            <a:ext cx="8801309" cy="37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492896"/>
            <a:ext cx="5924734" cy="576064"/>
          </a:xfrm>
        </p:spPr>
        <p:txBody>
          <a:bodyPr/>
          <a:lstStyle/>
          <a:p>
            <a:pPr algn="ctr"/>
            <a:r>
              <a:rPr lang="de-DE" sz="4000" dirty="0"/>
              <a:t>Selected </a:t>
            </a:r>
            <a:r>
              <a:rPr lang="de-DE" sz="4000" dirty="0" err="1"/>
              <a:t>results</a:t>
            </a:r>
            <a:endParaRPr lang="de-DE" sz="4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55776" y="6436381"/>
            <a:ext cx="3764494" cy="285093"/>
          </a:xfrm>
        </p:spPr>
        <p:txBody>
          <a:bodyPr/>
          <a:lstStyle/>
          <a:p>
            <a:pPr>
              <a:defRPr/>
            </a:pPr>
            <a:r>
              <a:rPr lang="en-US" dirty="0"/>
              <a:t>GGP Connect Webinar, February 22, 2024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E0D5-D206-4702-A160-83F20631E69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238718"/>
            <a:ext cx="8678242" cy="99417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887E"/>
                </a:solidFill>
              </a:rPr>
              <a:t>Are children important for a fulfilled life?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B39CA1-D5FA-41A1-81C3-B942555812AD}"/>
              </a:ext>
            </a:extLst>
          </p:cNvPr>
          <p:cNvSpPr txBox="1"/>
          <p:nvPr/>
        </p:nvSpPr>
        <p:spPr>
          <a:xfrm>
            <a:off x="4551872" y="4941168"/>
            <a:ext cx="4222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People from abroad give higher values on children, but the gender differences are still comparable </a:t>
            </a:r>
            <a:endParaRPr lang="en-US" sz="3200" i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91EC66-94FC-412E-8A06-683E2E3B0906}"/>
              </a:ext>
            </a:extLst>
          </p:cNvPr>
          <p:cNvSpPr txBox="1"/>
          <p:nvPr/>
        </p:nvSpPr>
        <p:spPr>
          <a:xfrm>
            <a:off x="179512" y="6381328"/>
            <a:ext cx="3890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i="1" dirty="0"/>
              <a:t>Source: Schmidt &amp; Neuwirth (2003; [21])</a:t>
            </a:r>
            <a:endParaRPr lang="en-US" sz="1500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428BB4-2A07-425E-B7AA-7578BB632457}"/>
              </a:ext>
            </a:extLst>
          </p:cNvPr>
          <p:cNvSpPr txBox="1"/>
          <p:nvPr/>
        </p:nvSpPr>
        <p:spPr>
          <a:xfrm>
            <a:off x="186408" y="4941168"/>
            <a:ext cx="431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For </a:t>
            </a:r>
            <a:r>
              <a:rPr lang="en-US" sz="2400" i="1" dirty="0" smtClean="0"/>
              <a:t>men, </a:t>
            </a:r>
            <a:r>
              <a:rPr lang="en-US" sz="2400" i="1" dirty="0"/>
              <a:t>children seem to be far more important! </a:t>
            </a:r>
            <a:endParaRPr lang="en-US" sz="3200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50515"/>
            <a:ext cx="4314857" cy="34004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05527"/>
            <a:ext cx="4362482" cy="34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329796"/>
            <a:ext cx="8678242" cy="9941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887E"/>
                </a:solidFill>
                <a:latin typeface="+mn-lt"/>
              </a:rPr>
              <a:t>Children and life satisfaction</a:t>
            </a:r>
            <a:endParaRPr lang="de-AT" sz="2100" i="1" dirty="0">
              <a:solidFill>
                <a:srgbClr val="00887E"/>
              </a:solidFill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B39CA1-D5FA-41A1-81C3-B942555812AD}"/>
              </a:ext>
            </a:extLst>
          </p:cNvPr>
          <p:cNvSpPr txBox="1"/>
          <p:nvPr/>
        </p:nvSpPr>
        <p:spPr>
          <a:xfrm>
            <a:off x="4450576" y="4741693"/>
            <a:ext cx="4222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Higher share of people with high life satisfaction (&gt;7) when having children </a:t>
            </a:r>
            <a:r>
              <a:rPr lang="en-US" sz="2400" i="1" dirty="0">
                <a:sym typeface="Wingdings" panose="05000000000000000000" pitchFamily="2" charset="2"/>
              </a:rPr>
              <a:t>in all age cohorts</a:t>
            </a:r>
            <a:endParaRPr lang="en-US" sz="2400" i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91EC66-94FC-412E-8A06-683E2E3B0906}"/>
              </a:ext>
            </a:extLst>
          </p:cNvPr>
          <p:cNvSpPr txBox="1"/>
          <p:nvPr/>
        </p:nvSpPr>
        <p:spPr>
          <a:xfrm>
            <a:off x="179512" y="6418531"/>
            <a:ext cx="45365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i="1" dirty="0"/>
              <a:t>Source: Buchebner-Ferstl / Baierl (2023; [55])</a:t>
            </a:r>
            <a:endParaRPr lang="en-US" sz="1500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428BB4-2A07-425E-B7AA-7578BB632457}"/>
              </a:ext>
            </a:extLst>
          </p:cNvPr>
          <p:cNvSpPr txBox="1"/>
          <p:nvPr/>
        </p:nvSpPr>
        <p:spPr>
          <a:xfrm>
            <a:off x="317415" y="4741693"/>
            <a:ext cx="4038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Life satisfaction seems to take a decelerating increase with number of children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77875"/>
            <a:ext cx="4199315" cy="24004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53" y="1985270"/>
            <a:ext cx="4114185" cy="23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Arial"/>
        <a:ea typeface="Serif"/>
        <a:cs typeface="Serif"/>
      </a:majorFont>
      <a:minorFont>
        <a:latin typeface="Arial"/>
        <a:ea typeface="Serif"/>
        <a:cs typeface="Seri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erif" charset="0"/>
            <a:cs typeface="Serif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erif" charset="0"/>
            <a:cs typeface="Serif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Bildschirmpräsentation (4:3)</PresentationFormat>
  <Paragraphs>114</Paragraphs>
  <Slides>26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Serif</vt:lpstr>
      <vt:lpstr>Wingdings</vt:lpstr>
      <vt:lpstr>Larissa-Design</vt:lpstr>
      <vt:lpstr>Benutzerdefiniertes Design</vt:lpstr>
      <vt:lpstr>GGP-Austria</vt:lpstr>
      <vt:lpstr>PowerPoint-Präsentation</vt:lpstr>
      <vt:lpstr>Project phases</vt:lpstr>
      <vt:lpstr>PowerPoint-Präsentation</vt:lpstr>
      <vt:lpstr>PowerPoint-Präsentation</vt:lpstr>
      <vt:lpstr>PowerPoint-Präsentation</vt:lpstr>
      <vt:lpstr>Selected results</vt:lpstr>
      <vt:lpstr>Are children important for a fulfilled life?</vt:lpstr>
      <vt:lpstr>Children and life satisfaction</vt:lpstr>
      <vt:lpstr>Intra-family transfers – about receiving and giving</vt:lpstr>
      <vt:lpstr>The impact of crises: what do families expect?</vt:lpstr>
      <vt:lpstr>Where do couples meet?</vt:lpstr>
      <vt:lpstr>Who do minors live with?</vt:lpstr>
      <vt:lpstr>Childlessness: voluntary or unvoluntary?</vt:lpstr>
      <vt:lpstr>Uncertainties in fertility intentions</vt:lpstr>
      <vt:lpstr>Change in fertility intentions due to the global crises?</vt:lpstr>
      <vt:lpstr>Experiences from dissemination</vt:lpstr>
      <vt:lpstr>Brochures, Family Reports</vt:lpstr>
      <vt:lpstr>Dissemination to general public</vt:lpstr>
      <vt:lpstr>First studies coming up …</vt:lpstr>
      <vt:lpstr>Data dissemination</vt:lpstr>
      <vt:lpstr>Future trajectory</vt:lpstr>
      <vt:lpstr>Projects and workshops</vt:lpstr>
      <vt:lpstr>Next steps</vt:lpstr>
      <vt:lpstr>Preparation of wave 2</vt:lpstr>
      <vt:lpstr>GGP.at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GGP - Austria</dc:title>
  <dc:creator>nn</dc:creator>
  <cp:lastModifiedBy>Norbert</cp:lastModifiedBy>
  <cp:revision>293</cp:revision>
  <dcterms:modified xsi:type="dcterms:W3CDTF">2024-02-20T15:59:32Z</dcterms:modified>
</cp:coreProperties>
</file>